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wav" ContentType="audio/wav"/>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9"/>
  </p:notesMasterIdLst>
  <p:sldIdLst>
    <p:sldId id="306" r:id="rId2"/>
    <p:sldId id="376" r:id="rId3"/>
    <p:sldId id="309" r:id="rId4"/>
    <p:sldId id="310" r:id="rId5"/>
    <p:sldId id="311" r:id="rId6"/>
    <p:sldId id="312" r:id="rId7"/>
    <p:sldId id="313" r:id="rId8"/>
    <p:sldId id="314" r:id="rId9"/>
    <p:sldId id="377" r:id="rId10"/>
    <p:sldId id="378" r:id="rId11"/>
    <p:sldId id="379" r:id="rId12"/>
    <p:sldId id="380" r:id="rId13"/>
    <p:sldId id="381" r:id="rId14"/>
    <p:sldId id="382" r:id="rId15"/>
    <p:sldId id="383" r:id="rId16"/>
    <p:sldId id="384" r:id="rId17"/>
    <p:sldId id="385" r:id="rId18"/>
    <p:sldId id="386" r:id="rId19"/>
    <p:sldId id="387" r:id="rId20"/>
    <p:sldId id="388" r:id="rId21"/>
    <p:sldId id="327" r:id="rId22"/>
    <p:sldId id="389" r:id="rId23"/>
    <p:sldId id="390" r:id="rId24"/>
    <p:sldId id="391" r:id="rId25"/>
    <p:sldId id="392" r:id="rId26"/>
    <p:sldId id="393" r:id="rId27"/>
    <p:sldId id="394" r:id="rId28"/>
    <p:sldId id="395" r:id="rId29"/>
    <p:sldId id="396" r:id="rId30"/>
    <p:sldId id="397" r:id="rId31"/>
    <p:sldId id="398" r:id="rId32"/>
    <p:sldId id="399" r:id="rId33"/>
    <p:sldId id="400" r:id="rId34"/>
    <p:sldId id="340" r:id="rId35"/>
    <p:sldId id="341" r:id="rId36"/>
    <p:sldId id="342" r:id="rId37"/>
    <p:sldId id="343" r:id="rId38"/>
    <p:sldId id="344" r:id="rId39"/>
    <p:sldId id="345" r:id="rId40"/>
    <p:sldId id="346" r:id="rId41"/>
    <p:sldId id="347" r:id="rId42"/>
    <p:sldId id="348" r:id="rId43"/>
    <p:sldId id="349" r:id="rId44"/>
    <p:sldId id="350" r:id="rId45"/>
    <p:sldId id="351" r:id="rId46"/>
    <p:sldId id="352" r:id="rId47"/>
    <p:sldId id="353" r:id="rId48"/>
    <p:sldId id="354" r:id="rId49"/>
    <p:sldId id="355" r:id="rId50"/>
    <p:sldId id="356" r:id="rId51"/>
    <p:sldId id="357" r:id="rId52"/>
    <p:sldId id="358" r:id="rId53"/>
    <p:sldId id="359" r:id="rId54"/>
    <p:sldId id="360" r:id="rId55"/>
    <p:sldId id="361" r:id="rId56"/>
    <p:sldId id="362" r:id="rId57"/>
    <p:sldId id="363" r:id="rId58"/>
    <p:sldId id="364" r:id="rId59"/>
    <p:sldId id="365" r:id="rId60"/>
    <p:sldId id="366" r:id="rId61"/>
    <p:sldId id="367" r:id="rId62"/>
    <p:sldId id="368" r:id="rId63"/>
    <p:sldId id="369" r:id="rId64"/>
    <p:sldId id="401" r:id="rId65"/>
    <p:sldId id="402" r:id="rId66"/>
    <p:sldId id="374" r:id="rId67"/>
    <p:sldId id="375" r:id="rId6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94" autoAdjust="0"/>
    <p:restoredTop sz="99467" autoAdjust="0"/>
  </p:normalViewPr>
  <p:slideViewPr>
    <p:cSldViewPr>
      <p:cViewPr>
        <p:scale>
          <a:sx n="50" d="100"/>
          <a:sy n="50" d="100"/>
        </p:scale>
        <p:origin x="-1884" y="-50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485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fld id="{61E8E429-D149-4641-AEF7-CA6A4ECD0F7E}" type="datetimeFigureOut">
              <a:rPr lang="en-US"/>
              <a:pPr/>
              <a:t>12/6/2012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9C495D3C-98F8-444C-B997-899A89881ACB}" type="slidenum">
              <a:rPr lang="en-US"/>
              <a:pPr/>
              <a:t>‹#›</a:t>
            </a:fld>
            <a:endParaRPr lang="en-US"/>
          </a:p>
        </p:txBody>
      </p:sp>
    </p:spTree>
    <p:extLst>
      <p:ext uri="{BB962C8B-B14F-4D97-AF65-F5344CB8AC3E}">
        <p14:creationId xmlns:p14="http://schemas.microsoft.com/office/powerpoint/2010/main" val="358323758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smtClean="0">
                <a:ea typeface="ＭＳ Ｐゴシック" pitchFamily="34" charset="-128"/>
              </a:rPr>
              <a:t>Created by Educational Technology Network. www.edtechnetwork.com 2009</a:t>
            </a:r>
          </a:p>
          <a:p>
            <a:pPr eaLnBrk="1" hangingPunct="1"/>
            <a:endParaRPr lang="en-US" smtClean="0">
              <a:ea typeface="ＭＳ Ｐゴシック" pitchFamily="34" charset="-128"/>
            </a:endParaRPr>
          </a:p>
        </p:txBody>
      </p:sp>
      <p:sp>
        <p:nvSpPr>
          <p:cNvPr id="1536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5A093968-F19C-4F55-A279-64188D55264C}" type="slidenum">
              <a:rPr lang="en-US" sz="1200">
                <a:latin typeface="Calibri" pitchFamily="34" charset="0"/>
              </a:rPr>
              <a:pPr eaLnBrk="1" hangingPunct="1"/>
              <a:t>1</a:t>
            </a:fld>
            <a:endParaRPr lang="en-US" sz="1200">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C495D3C-98F8-444C-B997-899A89881ACB}" type="slidenum">
              <a:rPr lang="en-US" smtClean="0"/>
              <a:pPr/>
              <a:t>8</a:t>
            </a:fld>
            <a:endParaRPr lang="en-US"/>
          </a:p>
        </p:txBody>
      </p:sp>
    </p:spTree>
    <p:extLst>
      <p:ext uri="{BB962C8B-B14F-4D97-AF65-F5344CB8AC3E}">
        <p14:creationId xmlns:p14="http://schemas.microsoft.com/office/powerpoint/2010/main" val="31613136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73D868FA-F437-4AA2-B483-595909EA1D45}" type="datetimeFigureOut">
              <a:rPr lang="en-US"/>
              <a:pPr/>
              <a:t>12/6/2012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C93AC629-3EDE-4583-814F-AE03B1FA6642}" type="slidenum">
              <a:rPr lang="en-US"/>
              <a:pPr/>
              <a:t>‹#›</a:t>
            </a:fld>
            <a:endParaRPr lang="en-US"/>
          </a:p>
        </p:txBody>
      </p:sp>
    </p:spTree>
    <p:extLst>
      <p:ext uri="{BB962C8B-B14F-4D97-AF65-F5344CB8AC3E}">
        <p14:creationId xmlns:p14="http://schemas.microsoft.com/office/powerpoint/2010/main" val="7769661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ECAAC6E8-434B-4E8A-AB40-9EFF77459A73}" type="datetimeFigureOut">
              <a:rPr lang="en-US"/>
              <a:pPr/>
              <a:t>12/6/2012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A9F72B4E-6CAD-441D-AB6E-99E2DC1D0145}" type="slidenum">
              <a:rPr lang="en-US"/>
              <a:pPr/>
              <a:t>‹#›</a:t>
            </a:fld>
            <a:endParaRPr lang="en-US"/>
          </a:p>
        </p:txBody>
      </p:sp>
    </p:spTree>
    <p:extLst>
      <p:ext uri="{BB962C8B-B14F-4D97-AF65-F5344CB8AC3E}">
        <p14:creationId xmlns:p14="http://schemas.microsoft.com/office/powerpoint/2010/main" val="21286898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E725796A-7221-482A-A6A7-1A1C9EB75116}" type="datetimeFigureOut">
              <a:rPr lang="en-US"/>
              <a:pPr/>
              <a:t>12/6/2012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DC9BA8DE-548D-4F81-A3A0-355268C83118}" type="slidenum">
              <a:rPr lang="en-US"/>
              <a:pPr/>
              <a:t>‹#›</a:t>
            </a:fld>
            <a:endParaRPr lang="en-US"/>
          </a:p>
        </p:txBody>
      </p:sp>
    </p:spTree>
    <p:extLst>
      <p:ext uri="{BB962C8B-B14F-4D97-AF65-F5344CB8AC3E}">
        <p14:creationId xmlns:p14="http://schemas.microsoft.com/office/powerpoint/2010/main" val="29606776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5CD2B601-9D90-40FC-A398-305DD2F75A55}" type="datetimeFigureOut">
              <a:rPr lang="en-US"/>
              <a:pPr/>
              <a:t>12/6/2012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BBEB5D2D-4B42-484F-84C5-2FF2FB679A14}" type="slidenum">
              <a:rPr lang="en-US"/>
              <a:pPr/>
              <a:t>‹#›</a:t>
            </a:fld>
            <a:endParaRPr lang="en-US"/>
          </a:p>
        </p:txBody>
      </p:sp>
    </p:spTree>
    <p:extLst>
      <p:ext uri="{BB962C8B-B14F-4D97-AF65-F5344CB8AC3E}">
        <p14:creationId xmlns:p14="http://schemas.microsoft.com/office/powerpoint/2010/main" val="28062918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D8FAC0E0-DB20-4707-97DE-640309E4C6D4}" type="datetimeFigureOut">
              <a:rPr lang="en-US"/>
              <a:pPr/>
              <a:t>12/6/2012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FA171825-F872-4DB5-9220-06B3D5792346}" type="slidenum">
              <a:rPr lang="en-US"/>
              <a:pPr/>
              <a:t>‹#›</a:t>
            </a:fld>
            <a:endParaRPr lang="en-US"/>
          </a:p>
        </p:txBody>
      </p:sp>
    </p:spTree>
    <p:extLst>
      <p:ext uri="{BB962C8B-B14F-4D97-AF65-F5344CB8AC3E}">
        <p14:creationId xmlns:p14="http://schemas.microsoft.com/office/powerpoint/2010/main" val="3887417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9D6CCBBF-2252-424C-82A1-ED3CF25DD66A}" type="datetimeFigureOut">
              <a:rPr lang="en-US"/>
              <a:pPr/>
              <a:t>12/6/2012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F378B455-3835-4219-A594-914D317C1B44}" type="slidenum">
              <a:rPr lang="en-US"/>
              <a:pPr/>
              <a:t>‹#›</a:t>
            </a:fld>
            <a:endParaRPr lang="en-US"/>
          </a:p>
        </p:txBody>
      </p:sp>
    </p:spTree>
    <p:extLst>
      <p:ext uri="{BB962C8B-B14F-4D97-AF65-F5344CB8AC3E}">
        <p14:creationId xmlns:p14="http://schemas.microsoft.com/office/powerpoint/2010/main" val="12369036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E563E5CA-0BE3-4D76-9591-FA8157992C2C}" type="datetimeFigureOut">
              <a:rPr lang="en-US"/>
              <a:pPr/>
              <a:t>12/6/2012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4B0D7981-9091-43AF-910D-FE62458DD3C8}" type="slidenum">
              <a:rPr lang="en-US"/>
              <a:pPr/>
              <a:t>‹#›</a:t>
            </a:fld>
            <a:endParaRPr lang="en-US"/>
          </a:p>
        </p:txBody>
      </p:sp>
    </p:spTree>
    <p:extLst>
      <p:ext uri="{BB962C8B-B14F-4D97-AF65-F5344CB8AC3E}">
        <p14:creationId xmlns:p14="http://schemas.microsoft.com/office/powerpoint/2010/main" val="20041163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37465134-1BB8-4603-A7C8-325DCB61B0EA}" type="datetimeFigureOut">
              <a:rPr lang="en-US"/>
              <a:pPr/>
              <a:t>12/6/2012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46F0BB60-B72B-4C75-A2D5-9C4D488328C5}" type="slidenum">
              <a:rPr lang="en-US"/>
              <a:pPr/>
              <a:t>‹#›</a:t>
            </a:fld>
            <a:endParaRPr lang="en-US"/>
          </a:p>
        </p:txBody>
      </p:sp>
    </p:spTree>
    <p:extLst>
      <p:ext uri="{BB962C8B-B14F-4D97-AF65-F5344CB8AC3E}">
        <p14:creationId xmlns:p14="http://schemas.microsoft.com/office/powerpoint/2010/main" val="42568186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08246C58-F45A-4C99-93EF-ED15D91FE283}" type="datetimeFigureOut">
              <a:rPr lang="en-US"/>
              <a:pPr/>
              <a:t>12/6/2012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9748B636-EC6B-4CFA-92A6-1C5394CC9179}" type="slidenum">
              <a:rPr lang="en-US"/>
              <a:pPr/>
              <a:t>‹#›</a:t>
            </a:fld>
            <a:endParaRPr lang="en-US"/>
          </a:p>
        </p:txBody>
      </p:sp>
    </p:spTree>
    <p:extLst>
      <p:ext uri="{BB962C8B-B14F-4D97-AF65-F5344CB8AC3E}">
        <p14:creationId xmlns:p14="http://schemas.microsoft.com/office/powerpoint/2010/main" val="3023802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7C0CBDD6-79A6-4BF8-8C0E-E2F538575B5C}" type="datetimeFigureOut">
              <a:rPr lang="en-US"/>
              <a:pPr/>
              <a:t>12/6/2012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489B8EFF-24B2-499D-A4B2-C6630515BA70}" type="slidenum">
              <a:rPr lang="en-US"/>
              <a:pPr/>
              <a:t>‹#›</a:t>
            </a:fld>
            <a:endParaRPr lang="en-US"/>
          </a:p>
        </p:txBody>
      </p:sp>
    </p:spTree>
    <p:extLst>
      <p:ext uri="{BB962C8B-B14F-4D97-AF65-F5344CB8AC3E}">
        <p14:creationId xmlns:p14="http://schemas.microsoft.com/office/powerpoint/2010/main" val="27002448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6A2348A2-4470-4C64-89BF-DAEF197F4331}" type="datetimeFigureOut">
              <a:rPr lang="en-US"/>
              <a:pPr/>
              <a:t>12/6/2012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4F93BF4E-852F-4B69-AA6F-1390AC253FB5}" type="slidenum">
              <a:rPr lang="en-US"/>
              <a:pPr/>
              <a:t>‹#›</a:t>
            </a:fld>
            <a:endParaRPr lang="en-US"/>
          </a:p>
        </p:txBody>
      </p:sp>
    </p:spTree>
    <p:extLst>
      <p:ext uri="{BB962C8B-B14F-4D97-AF65-F5344CB8AC3E}">
        <p14:creationId xmlns:p14="http://schemas.microsoft.com/office/powerpoint/2010/main" val="20372349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fld id="{93F73D42-FBAA-41A9-9536-B1D7D0AB5D00}" type="datetimeFigureOut">
              <a:rPr lang="en-US"/>
              <a:pPr/>
              <a:t>12/6/2012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fld id="{C6F47E10-F6E8-4F57-AC62-35ECB8C8EEE9}"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ＭＳ Ｐゴシック" charset="0"/>
          <a:cs typeface="+mj-cs"/>
        </a:defRPr>
      </a:lvl1pPr>
      <a:lvl2pPr algn="ctr" rtl="0" eaLnBrk="0" fontAlgn="base" hangingPunct="0">
        <a:spcBef>
          <a:spcPct val="0"/>
        </a:spcBef>
        <a:spcAft>
          <a:spcPct val="0"/>
        </a:spcAft>
        <a:defRPr sz="4400">
          <a:solidFill>
            <a:schemeClr val="tx1"/>
          </a:solidFill>
          <a:latin typeface="Calibri" pitchFamily="34" charset="0"/>
          <a:ea typeface="ＭＳ Ｐゴシック" charset="0"/>
        </a:defRPr>
      </a:lvl2pPr>
      <a:lvl3pPr algn="ctr" rtl="0" eaLnBrk="0" fontAlgn="base" hangingPunct="0">
        <a:spcBef>
          <a:spcPct val="0"/>
        </a:spcBef>
        <a:spcAft>
          <a:spcPct val="0"/>
        </a:spcAft>
        <a:defRPr sz="4400">
          <a:solidFill>
            <a:schemeClr val="tx1"/>
          </a:solidFill>
          <a:latin typeface="Calibri" pitchFamily="34" charset="0"/>
          <a:ea typeface="ＭＳ Ｐゴシック" charset="0"/>
        </a:defRPr>
      </a:lvl3pPr>
      <a:lvl4pPr algn="ctr" rtl="0" eaLnBrk="0" fontAlgn="base" hangingPunct="0">
        <a:spcBef>
          <a:spcPct val="0"/>
        </a:spcBef>
        <a:spcAft>
          <a:spcPct val="0"/>
        </a:spcAft>
        <a:defRPr sz="4400">
          <a:solidFill>
            <a:schemeClr val="tx1"/>
          </a:solidFill>
          <a:latin typeface="Calibri" pitchFamily="34" charset="0"/>
          <a:ea typeface="ＭＳ Ｐゴシック" charset="0"/>
        </a:defRPr>
      </a:lvl4pPr>
      <a:lvl5pPr algn="ctr" rtl="0" eaLnBrk="0" fontAlgn="base" hangingPunct="0">
        <a:spcBef>
          <a:spcPct val="0"/>
        </a:spcBef>
        <a:spcAft>
          <a:spcPct val="0"/>
        </a:spcAft>
        <a:defRPr sz="4400">
          <a:solidFill>
            <a:schemeClr val="tx1"/>
          </a:solidFill>
          <a:latin typeface="Calibri" pitchFamily="34" charset="0"/>
          <a:ea typeface="ＭＳ Ｐゴシック"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slide" Target="slide35.xml"/><Relationship Id="rId2" Type="http://schemas.openxmlformats.org/officeDocument/2006/relationships/slideLayout" Target="../slideLayouts/slideLayout7.xml"/><Relationship Id="rId1" Type="http://schemas.openxmlformats.org/officeDocument/2006/relationships/audio" Target="../media/audio2.wav"/><Relationship Id="rId5" Type="http://schemas.openxmlformats.org/officeDocument/2006/relationships/slide" Target="slide8.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slide" Target="slide36.xml"/><Relationship Id="rId2" Type="http://schemas.openxmlformats.org/officeDocument/2006/relationships/slideLayout" Target="../slideLayouts/slideLayout7.xml"/><Relationship Id="rId1" Type="http://schemas.openxmlformats.org/officeDocument/2006/relationships/audio" Target="../media/audio2.wav"/><Relationship Id="rId5" Type="http://schemas.openxmlformats.org/officeDocument/2006/relationships/slide" Target="slide8.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slide" Target="slide37.xml"/><Relationship Id="rId2" Type="http://schemas.openxmlformats.org/officeDocument/2006/relationships/slideLayout" Target="../slideLayouts/slideLayout7.xml"/><Relationship Id="rId1" Type="http://schemas.openxmlformats.org/officeDocument/2006/relationships/audio" Target="../media/audio2.wav"/><Relationship Id="rId5" Type="http://schemas.openxmlformats.org/officeDocument/2006/relationships/slide" Target="slide8.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8" Type="http://schemas.openxmlformats.org/officeDocument/2006/relationships/image" Target="../media/image4.wmf"/><Relationship Id="rId3" Type="http://schemas.openxmlformats.org/officeDocument/2006/relationships/slideLayout" Target="../slideLayouts/slideLayout7.xml"/><Relationship Id="rId7" Type="http://schemas.openxmlformats.org/officeDocument/2006/relationships/oleObject" Target="../embeddings/oleObject1.bin"/><Relationship Id="rId2" Type="http://schemas.openxmlformats.org/officeDocument/2006/relationships/audio" Target="../media/audio2.wav"/><Relationship Id="rId1" Type="http://schemas.openxmlformats.org/officeDocument/2006/relationships/vmlDrawing" Target="../drawings/vmlDrawing1.vml"/><Relationship Id="rId6" Type="http://schemas.openxmlformats.org/officeDocument/2006/relationships/slide" Target="slide8.xml"/><Relationship Id="rId5" Type="http://schemas.openxmlformats.org/officeDocument/2006/relationships/image" Target="../media/image3.png"/><Relationship Id="rId4" Type="http://schemas.openxmlformats.org/officeDocument/2006/relationships/slide" Target="slide38.xml"/></Relationships>
</file>

<file path=ppt/slides/_rels/slide14.xml.rels><?xml version="1.0" encoding="UTF-8" standalone="yes"?>
<Relationships xmlns="http://schemas.openxmlformats.org/package/2006/relationships"><Relationship Id="rId3" Type="http://schemas.openxmlformats.org/officeDocument/2006/relationships/slide" Target="slide39.xml"/><Relationship Id="rId2" Type="http://schemas.openxmlformats.org/officeDocument/2006/relationships/slideLayout" Target="../slideLayouts/slideLayout7.xml"/><Relationship Id="rId1" Type="http://schemas.openxmlformats.org/officeDocument/2006/relationships/audio" Target="../media/audio2.wav"/><Relationship Id="rId5" Type="http://schemas.openxmlformats.org/officeDocument/2006/relationships/slide" Target="slide8.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slide" Target="slide40.xml"/><Relationship Id="rId2" Type="http://schemas.openxmlformats.org/officeDocument/2006/relationships/slideLayout" Target="../slideLayouts/slideLayout7.xml"/><Relationship Id="rId1" Type="http://schemas.openxmlformats.org/officeDocument/2006/relationships/audio" Target="../media/audio2.wav"/><Relationship Id="rId5" Type="http://schemas.openxmlformats.org/officeDocument/2006/relationships/slide" Target="slide8.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slide" Target="slide41.xml"/><Relationship Id="rId2" Type="http://schemas.openxmlformats.org/officeDocument/2006/relationships/slideLayout" Target="../slideLayouts/slideLayout7.xml"/><Relationship Id="rId1" Type="http://schemas.openxmlformats.org/officeDocument/2006/relationships/audio" Target="../media/audio2.wav"/><Relationship Id="rId5" Type="http://schemas.openxmlformats.org/officeDocument/2006/relationships/slide" Target="slide8.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slide" Target="slide42.xml"/><Relationship Id="rId2" Type="http://schemas.openxmlformats.org/officeDocument/2006/relationships/slideLayout" Target="../slideLayouts/slideLayout7.xml"/><Relationship Id="rId1" Type="http://schemas.openxmlformats.org/officeDocument/2006/relationships/audio" Target="../media/audio2.wav"/><Relationship Id="rId5" Type="http://schemas.openxmlformats.org/officeDocument/2006/relationships/slide" Target="slide8.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slide" Target="slide43.xml"/><Relationship Id="rId2" Type="http://schemas.openxmlformats.org/officeDocument/2006/relationships/slideLayout" Target="../slideLayouts/slideLayout7.xml"/><Relationship Id="rId1" Type="http://schemas.openxmlformats.org/officeDocument/2006/relationships/audio" Target="../media/audio2.wav"/><Relationship Id="rId5" Type="http://schemas.openxmlformats.org/officeDocument/2006/relationships/slide" Target="slide8.xm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slide" Target="slide44.xml"/><Relationship Id="rId2" Type="http://schemas.openxmlformats.org/officeDocument/2006/relationships/slideLayout" Target="../slideLayouts/slideLayout7.xml"/><Relationship Id="rId1" Type="http://schemas.openxmlformats.org/officeDocument/2006/relationships/audio" Target="../media/audio2.wav"/><Relationship Id="rId5" Type="http://schemas.openxmlformats.org/officeDocument/2006/relationships/slide" Target="slide8.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7.xml"/><Relationship Id="rId1" Type="http://schemas.openxmlformats.org/officeDocument/2006/relationships/audio" Target="../media/audio1.wav"/><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8" Type="http://schemas.openxmlformats.org/officeDocument/2006/relationships/image" Target="../media/image4.wmf"/><Relationship Id="rId3" Type="http://schemas.openxmlformats.org/officeDocument/2006/relationships/slideLayout" Target="../slideLayouts/slideLayout7.xml"/><Relationship Id="rId7" Type="http://schemas.openxmlformats.org/officeDocument/2006/relationships/oleObject" Target="../embeddings/oleObject2.bin"/><Relationship Id="rId2" Type="http://schemas.openxmlformats.org/officeDocument/2006/relationships/audio" Target="../media/audio2.wav"/><Relationship Id="rId1" Type="http://schemas.openxmlformats.org/officeDocument/2006/relationships/vmlDrawing" Target="../drawings/vmlDrawing2.vml"/><Relationship Id="rId6" Type="http://schemas.openxmlformats.org/officeDocument/2006/relationships/slide" Target="slide8.xml"/><Relationship Id="rId5" Type="http://schemas.openxmlformats.org/officeDocument/2006/relationships/image" Target="../media/image3.png"/><Relationship Id="rId4" Type="http://schemas.openxmlformats.org/officeDocument/2006/relationships/slide" Target="slide45.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46.xml"/><Relationship Id="rId1" Type="http://schemas.openxmlformats.org/officeDocument/2006/relationships/slideLayout" Target="../slideLayouts/slideLayout7.xml"/><Relationship Id="rId4" Type="http://schemas.openxmlformats.org/officeDocument/2006/relationships/slide" Target="slide8.xml"/></Relationships>
</file>

<file path=ppt/slides/_rels/slide22.xml.rels><?xml version="1.0" encoding="UTF-8" standalone="yes"?>
<Relationships xmlns="http://schemas.openxmlformats.org/package/2006/relationships"><Relationship Id="rId3" Type="http://schemas.openxmlformats.org/officeDocument/2006/relationships/slide" Target="slide47.xml"/><Relationship Id="rId2" Type="http://schemas.openxmlformats.org/officeDocument/2006/relationships/slideLayout" Target="../slideLayouts/slideLayout7.xml"/><Relationship Id="rId1" Type="http://schemas.openxmlformats.org/officeDocument/2006/relationships/audio" Target="../media/audio2.wav"/><Relationship Id="rId5" Type="http://schemas.openxmlformats.org/officeDocument/2006/relationships/slide" Target="slide8.xml"/><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slide" Target="slide48.xml"/><Relationship Id="rId2" Type="http://schemas.openxmlformats.org/officeDocument/2006/relationships/slideLayout" Target="../slideLayouts/slideLayout7.xml"/><Relationship Id="rId1" Type="http://schemas.openxmlformats.org/officeDocument/2006/relationships/audio" Target="../media/audio2.wav"/><Relationship Id="rId5" Type="http://schemas.openxmlformats.org/officeDocument/2006/relationships/slide" Target="slide8.xml"/><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slide" Target="slide49.xml"/><Relationship Id="rId2" Type="http://schemas.openxmlformats.org/officeDocument/2006/relationships/slideLayout" Target="../slideLayouts/slideLayout7.xml"/><Relationship Id="rId1" Type="http://schemas.openxmlformats.org/officeDocument/2006/relationships/audio" Target="../media/audio2.wav"/><Relationship Id="rId5" Type="http://schemas.openxmlformats.org/officeDocument/2006/relationships/slide" Target="slide8.xml"/><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slide" Target="slide50.xml"/><Relationship Id="rId2" Type="http://schemas.openxmlformats.org/officeDocument/2006/relationships/slideLayout" Target="../slideLayouts/slideLayout7.xml"/><Relationship Id="rId1" Type="http://schemas.openxmlformats.org/officeDocument/2006/relationships/audio" Target="../media/audio2.wav"/><Relationship Id="rId5" Type="http://schemas.openxmlformats.org/officeDocument/2006/relationships/slide" Target="slide8.xml"/><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slide" Target="slide51.xml"/><Relationship Id="rId2" Type="http://schemas.openxmlformats.org/officeDocument/2006/relationships/slideLayout" Target="../slideLayouts/slideLayout7.xml"/><Relationship Id="rId1" Type="http://schemas.openxmlformats.org/officeDocument/2006/relationships/audio" Target="../media/audio2.wav"/><Relationship Id="rId5" Type="http://schemas.openxmlformats.org/officeDocument/2006/relationships/slide" Target="slide8.xml"/><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slide" Target="slide52.xml"/><Relationship Id="rId2" Type="http://schemas.openxmlformats.org/officeDocument/2006/relationships/slideLayout" Target="../slideLayouts/slideLayout7.xml"/><Relationship Id="rId1" Type="http://schemas.openxmlformats.org/officeDocument/2006/relationships/audio" Target="../media/audio2.wav"/><Relationship Id="rId5" Type="http://schemas.openxmlformats.org/officeDocument/2006/relationships/slide" Target="slide8.xml"/><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3" Type="http://schemas.openxmlformats.org/officeDocument/2006/relationships/slide" Target="slide53.xml"/><Relationship Id="rId2" Type="http://schemas.openxmlformats.org/officeDocument/2006/relationships/slideLayout" Target="../slideLayouts/slideLayout7.xml"/><Relationship Id="rId1" Type="http://schemas.openxmlformats.org/officeDocument/2006/relationships/audio" Target="../media/audio2.wav"/><Relationship Id="rId5" Type="http://schemas.openxmlformats.org/officeDocument/2006/relationships/slide" Target="slide8.xml"/><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slide" Target="slide54.xml"/><Relationship Id="rId2" Type="http://schemas.openxmlformats.org/officeDocument/2006/relationships/slideLayout" Target="../slideLayouts/slideLayout7.xml"/><Relationship Id="rId1" Type="http://schemas.openxmlformats.org/officeDocument/2006/relationships/audio" Target="../media/audio2.wav"/><Relationship Id="rId5" Type="http://schemas.openxmlformats.org/officeDocument/2006/relationships/slide" Target="slide8.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slide" Target="slide55.xml"/><Relationship Id="rId2" Type="http://schemas.openxmlformats.org/officeDocument/2006/relationships/slideLayout" Target="../slideLayouts/slideLayout7.xml"/><Relationship Id="rId1" Type="http://schemas.openxmlformats.org/officeDocument/2006/relationships/audio" Target="../media/audio2.wav"/><Relationship Id="rId5" Type="http://schemas.openxmlformats.org/officeDocument/2006/relationships/slide" Target="slide8.xml"/><Relationship Id="rId4" Type="http://schemas.openxmlformats.org/officeDocument/2006/relationships/image" Target="../media/image3.png"/></Relationships>
</file>

<file path=ppt/slides/_rels/slide31.xml.rels><?xml version="1.0" encoding="UTF-8" standalone="yes"?>
<Relationships xmlns="http://schemas.openxmlformats.org/package/2006/relationships"><Relationship Id="rId3" Type="http://schemas.openxmlformats.org/officeDocument/2006/relationships/slide" Target="slide56.xml"/><Relationship Id="rId2" Type="http://schemas.openxmlformats.org/officeDocument/2006/relationships/slideLayout" Target="../slideLayouts/slideLayout7.xml"/><Relationship Id="rId1" Type="http://schemas.openxmlformats.org/officeDocument/2006/relationships/audio" Target="../media/audio2.wav"/><Relationship Id="rId5" Type="http://schemas.openxmlformats.org/officeDocument/2006/relationships/slide" Target="slide8.xml"/><Relationship Id="rId4" Type="http://schemas.openxmlformats.org/officeDocument/2006/relationships/image" Target="../media/image3.png"/></Relationships>
</file>

<file path=ppt/slides/_rels/slide32.xml.rels><?xml version="1.0" encoding="UTF-8" standalone="yes"?>
<Relationships xmlns="http://schemas.openxmlformats.org/package/2006/relationships"><Relationship Id="rId3" Type="http://schemas.openxmlformats.org/officeDocument/2006/relationships/slide" Target="slide57.xml"/><Relationship Id="rId2" Type="http://schemas.openxmlformats.org/officeDocument/2006/relationships/slideLayout" Target="../slideLayouts/slideLayout7.xml"/><Relationship Id="rId1" Type="http://schemas.openxmlformats.org/officeDocument/2006/relationships/audio" Target="../media/audio2.wav"/><Relationship Id="rId5" Type="http://schemas.openxmlformats.org/officeDocument/2006/relationships/slide" Target="slide8.xml"/><Relationship Id="rId4" Type="http://schemas.openxmlformats.org/officeDocument/2006/relationships/image" Target="../media/image3.png"/></Relationships>
</file>

<file path=ppt/slides/_rels/slide33.xml.rels><?xml version="1.0" encoding="UTF-8" standalone="yes"?>
<Relationships xmlns="http://schemas.openxmlformats.org/package/2006/relationships"><Relationship Id="rId3" Type="http://schemas.openxmlformats.org/officeDocument/2006/relationships/slide" Target="slide58.xml"/><Relationship Id="rId2" Type="http://schemas.openxmlformats.org/officeDocument/2006/relationships/slideLayout" Target="../slideLayouts/slideLayout7.xml"/><Relationship Id="rId1" Type="http://schemas.openxmlformats.org/officeDocument/2006/relationships/audio" Target="../media/audio2.wav"/><Relationship Id="rId5" Type="http://schemas.openxmlformats.org/officeDocument/2006/relationships/slide" Target="slide8.xml"/><Relationship Id="rId4" Type="http://schemas.openxmlformats.org/officeDocument/2006/relationships/image" Target="../media/image3.png"/></Relationships>
</file>

<file path=ppt/slides/_rels/slide34.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image" Target="../media/image5.wmf"/><Relationship Id="rId4" Type="http://schemas.openxmlformats.org/officeDocument/2006/relationships/oleObject" Target="../embeddings/oleObject3.bin"/></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wav"/><Relationship Id="rId1" Type="http://schemas.microsoft.com/office/2007/relationships/media" Target="../media/media1.wav"/><Relationship Id="rId5" Type="http://schemas.openxmlformats.org/officeDocument/2006/relationships/image" Target="../media/image6.png"/><Relationship Id="rId4" Type="http://schemas.openxmlformats.org/officeDocument/2006/relationships/slide" Target="slide6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audio3.wav"/><Relationship Id="rId1" Type="http://schemas.openxmlformats.org/officeDocument/2006/relationships/vmlDrawing" Target="../drawings/vmlDrawing4.vml"/><Relationship Id="rId6" Type="http://schemas.openxmlformats.org/officeDocument/2006/relationships/image" Target="../media/image3.png"/><Relationship Id="rId5" Type="http://schemas.openxmlformats.org/officeDocument/2006/relationships/image" Target="../media/image7.wmf"/><Relationship Id="rId4" Type="http://schemas.openxmlformats.org/officeDocument/2006/relationships/oleObject" Target="../embeddings/oleObject4.bin"/></Relationships>
</file>

<file path=ppt/slides/_rels/slide6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audio3.wav"/><Relationship Id="rId1" Type="http://schemas.openxmlformats.org/officeDocument/2006/relationships/vmlDrawing" Target="../drawings/vmlDrawing5.vml"/><Relationship Id="rId6" Type="http://schemas.openxmlformats.org/officeDocument/2006/relationships/image" Target="../media/image3.png"/><Relationship Id="rId5" Type="http://schemas.openxmlformats.org/officeDocument/2006/relationships/image" Target="../media/image7.wmf"/><Relationship Id="rId4" Type="http://schemas.openxmlformats.org/officeDocument/2006/relationships/oleObject" Target="../embeddings/oleObject5.bin"/></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8" Type="http://schemas.openxmlformats.org/officeDocument/2006/relationships/slide" Target="slide11.xml"/><Relationship Id="rId13" Type="http://schemas.openxmlformats.org/officeDocument/2006/relationships/slide" Target="slide10.xml"/><Relationship Id="rId18" Type="http://schemas.openxmlformats.org/officeDocument/2006/relationships/slide" Target="slide12.xml"/><Relationship Id="rId26" Type="http://schemas.openxmlformats.org/officeDocument/2006/relationships/slide" Target="slide28.xml"/><Relationship Id="rId3" Type="http://schemas.openxmlformats.org/officeDocument/2006/relationships/slide" Target="slide9.xml"/><Relationship Id="rId21" Type="http://schemas.openxmlformats.org/officeDocument/2006/relationships/slide" Target="slide65.xml"/><Relationship Id="rId7" Type="http://schemas.openxmlformats.org/officeDocument/2006/relationships/slide" Target="slide29.xml"/><Relationship Id="rId12" Type="http://schemas.openxmlformats.org/officeDocument/2006/relationships/slide" Target="slide31.xml"/><Relationship Id="rId17" Type="http://schemas.openxmlformats.org/officeDocument/2006/relationships/slide" Target="slide30.xml"/><Relationship Id="rId25" Type="http://schemas.openxmlformats.org/officeDocument/2006/relationships/slide" Target="slide23.xml"/><Relationship Id="rId2" Type="http://schemas.openxmlformats.org/officeDocument/2006/relationships/notesSlide" Target="../notesSlides/notesSlide2.xml"/><Relationship Id="rId16" Type="http://schemas.openxmlformats.org/officeDocument/2006/relationships/slide" Target="slide25.xml"/><Relationship Id="rId20" Type="http://schemas.openxmlformats.org/officeDocument/2006/relationships/slide" Target="slide22.xml"/><Relationship Id="rId1" Type="http://schemas.openxmlformats.org/officeDocument/2006/relationships/slideLayout" Target="../slideLayouts/slideLayout7.xml"/><Relationship Id="rId6" Type="http://schemas.openxmlformats.org/officeDocument/2006/relationships/slide" Target="slide24.xml"/><Relationship Id="rId11" Type="http://schemas.openxmlformats.org/officeDocument/2006/relationships/slide" Target="slide26.xml"/><Relationship Id="rId24" Type="http://schemas.openxmlformats.org/officeDocument/2006/relationships/slide" Target="slide18.xml"/><Relationship Id="rId5" Type="http://schemas.openxmlformats.org/officeDocument/2006/relationships/slide" Target="slide19.xml"/><Relationship Id="rId15" Type="http://schemas.openxmlformats.org/officeDocument/2006/relationships/slide" Target="slide20.xml"/><Relationship Id="rId23" Type="http://schemas.openxmlformats.org/officeDocument/2006/relationships/slide" Target="slide13.xml"/><Relationship Id="rId28" Type="http://schemas.openxmlformats.org/officeDocument/2006/relationships/slide" Target="slide58.xml"/><Relationship Id="rId10" Type="http://schemas.openxmlformats.org/officeDocument/2006/relationships/slide" Target="slide64.xml"/><Relationship Id="rId19" Type="http://schemas.openxmlformats.org/officeDocument/2006/relationships/slide" Target="slide17.xml"/><Relationship Id="rId4" Type="http://schemas.openxmlformats.org/officeDocument/2006/relationships/slide" Target="slide14.xml"/><Relationship Id="rId9" Type="http://schemas.openxmlformats.org/officeDocument/2006/relationships/slide" Target="slide16.xml"/><Relationship Id="rId14" Type="http://schemas.openxmlformats.org/officeDocument/2006/relationships/slide" Target="slide15.xml"/><Relationship Id="rId22" Type="http://schemas.openxmlformats.org/officeDocument/2006/relationships/slide" Target="slide32.xml"/><Relationship Id="rId27" Type="http://schemas.openxmlformats.org/officeDocument/2006/relationships/slide" Target="slide33.xml"/></Relationships>
</file>

<file path=ppt/slides/_rels/slide9.xml.rels><?xml version="1.0" encoding="UTF-8" standalone="yes"?>
<Relationships xmlns="http://schemas.openxmlformats.org/package/2006/relationships"><Relationship Id="rId3" Type="http://schemas.openxmlformats.org/officeDocument/2006/relationships/slide" Target="slide34.xml"/><Relationship Id="rId2" Type="http://schemas.openxmlformats.org/officeDocument/2006/relationships/slideLayout" Target="../slideLayouts/slideLayout7.xml"/><Relationship Id="rId1" Type="http://schemas.openxmlformats.org/officeDocument/2006/relationships/audio" Target="../media/audio2.wav"/><Relationship Id="rId5" Type="http://schemas.openxmlformats.org/officeDocument/2006/relationships/slide" Target="slide8.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2" descr="JeopardyIcon.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228600"/>
            <a:ext cx="91440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a:spLocks noChangeArrowheads="1"/>
          </p:cNvSpPr>
          <p:nvPr/>
        </p:nvSpPr>
        <p:spPr bwMode="auto">
          <a:xfrm>
            <a:off x="990600" y="4191000"/>
            <a:ext cx="7086600" cy="523875"/>
          </a:xfrm>
          <a:prstGeom prst="rect">
            <a:avLst/>
          </a:prstGeom>
          <a:noFill/>
          <a:ln w="9525">
            <a:noFill/>
            <a:miter lim="800000"/>
            <a:headEnd/>
            <a:tailEnd/>
          </a:ln>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charset="0"/>
                <a:ea typeface="+mn-ea"/>
                <a:cs typeface="Arial" charset="0"/>
              </a:rPr>
              <a:t>Standards for Mathematical Practice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r>
              <a:rPr lang="en-US" b="1" dirty="0">
                <a:solidFill>
                  <a:srgbClr val="3399FF"/>
                </a:solidFill>
                <a:effectLst>
                  <a:outerShdw blurRad="38100" dist="38100" dir="2700000" algn="tl">
                    <a:srgbClr val="000000"/>
                  </a:outerShdw>
                </a:effectLst>
                <a:latin typeface="Arial Narrow" pitchFamily="34" charset="0"/>
                <a:cs typeface="Arial" pitchFamily="34" charset="0"/>
              </a:rPr>
              <a:t>Overarching </a:t>
            </a:r>
            <a:r>
              <a:rPr lang="en-US" b="1" dirty="0" smtClean="0">
                <a:solidFill>
                  <a:srgbClr val="3399FF"/>
                </a:solidFill>
                <a:effectLst>
                  <a:outerShdw blurRad="38100" dist="38100" dir="2700000" algn="tl">
                    <a:srgbClr val="000000"/>
                  </a:outerShdw>
                </a:effectLst>
                <a:latin typeface="Arial Narrow" pitchFamily="34" charset="0"/>
                <a:cs typeface="Arial" pitchFamily="34" charset="0"/>
              </a:rPr>
              <a:t>Habits of Mind </a:t>
            </a:r>
            <a:r>
              <a:rPr lang="en-US" b="1" dirty="0">
                <a:solidFill>
                  <a:srgbClr val="3399FF"/>
                </a:solidFill>
                <a:effectLst>
                  <a:outerShdw blurRad="38100" dist="38100" dir="2700000" algn="tl">
                    <a:srgbClr val="000000"/>
                  </a:outerShdw>
                </a:effectLst>
                <a:latin typeface="Arial Narrow" pitchFamily="34" charset="0"/>
                <a:cs typeface="Arial" pitchFamily="34" charset="0"/>
              </a:rPr>
              <a:t>- $200</a:t>
            </a:r>
          </a:p>
        </p:txBody>
      </p:sp>
      <p:sp>
        <p:nvSpPr>
          <p:cNvPr id="12291" name="AutoShape 4">
            <a:hlinkClick r:id="rId3" action="ppaction://hlinksldjump" highlightClick="1"/>
          </p:cNvPr>
          <p:cNvSpPr>
            <a:spLocks noChangeArrowheads="1"/>
          </p:cNvSpPr>
          <p:nvPr/>
        </p:nvSpPr>
        <p:spPr bwMode="auto">
          <a:xfrm>
            <a:off x="8077200" y="5943600"/>
            <a:ext cx="838200" cy="685800"/>
          </a:xfrm>
          <a:prstGeom prst="actionButtonHelp">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6149" name="time1691.wav">
            <a:hlinkClick r:id="" action="ppaction://ole?verb=0"/>
          </p:cNvPr>
          <p:cNvPicPr>
            <a:picLocks noRot="1" noChangeAspect="1" noChangeArrowheads="1"/>
          </p:cNvPicPr>
          <p:nvPr>
            <a:wavAudioFile r:embed="rId1" name="timesup.wav"/>
          </p:nvPr>
        </p:nvPicPr>
        <p:blipFill>
          <a:blip r:embed="rId4">
            <a:extLst>
              <a:ext uri="{28A0092B-C50C-407E-A947-70E740481C1C}">
                <a14:useLocalDpi xmlns:a14="http://schemas.microsoft.com/office/drawing/2010/main" val="0"/>
              </a:ext>
            </a:extLst>
          </a:blip>
          <a:srcRect/>
          <a:stretch>
            <a:fillRect/>
          </a:stretch>
        </p:blipFill>
        <p:spPr bwMode="auto">
          <a:xfrm>
            <a:off x="8610600" y="228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3" name="AutoShape 6">
            <a:hlinkClick r:id="rId5" action="ppaction://hlinksldjump" highlightClick="1"/>
          </p:cNvPr>
          <p:cNvSpPr>
            <a:spLocks noChangeArrowheads="1"/>
          </p:cNvSpPr>
          <p:nvPr/>
        </p:nvSpPr>
        <p:spPr bwMode="auto">
          <a:xfrm>
            <a:off x="228600" y="5943600"/>
            <a:ext cx="838200" cy="685800"/>
          </a:xfrm>
          <a:prstGeom prst="actionButtonReturn">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94" name="Text Box 7"/>
          <p:cNvSpPr txBox="1">
            <a:spLocks noChangeArrowheads="1"/>
          </p:cNvSpPr>
          <p:nvPr/>
        </p:nvSpPr>
        <p:spPr bwMode="auto">
          <a:xfrm>
            <a:off x="457200" y="990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4400">
                <a:latin typeface="Arial Rounded MT Bold" pitchFamily="34" charset="0"/>
              </a:rPr>
              <a:t>This mathematical practice requires </a:t>
            </a:r>
            <a:r>
              <a:rPr lang="en-US" sz="4400" u="sng">
                <a:latin typeface="Arial Rounded MT Bold" pitchFamily="34" charset="0"/>
              </a:rPr>
              <a:t>students</a:t>
            </a:r>
            <a:r>
              <a:rPr lang="en-US" sz="4400">
                <a:latin typeface="Arial Rounded MT Bold" pitchFamily="34" charset="0"/>
              </a:rPr>
              <a:t> to check answers to problems and continually ask, “Does this make sense? </a:t>
            </a:r>
          </a:p>
        </p:txBody>
      </p:sp>
    </p:spTree>
    <p:extLst>
      <p:ext uri="{BB962C8B-B14F-4D97-AF65-F5344CB8AC3E}">
        <p14:creationId xmlns:p14="http://schemas.microsoft.com/office/powerpoint/2010/main" val="765285573"/>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8000"/>
                                  </p:stCondLst>
                                  <p:childTnLst>
                                    <p:cmd type="call" cmd="playFrom(0.0)">
                                      <p:cBhvr>
                                        <p:cTn id="6" dur="479" fill="hold"/>
                                        <p:tgtEl>
                                          <p:spTgt spid="614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Next" delay="0">
                      <p:tgtEl>
                        <p:sldTgt/>
                      </p:tgtEl>
                    </p:cond>
                    <p:cond evt="onPrev" delay="0">
                      <p:tgtEl>
                        <p:sldTgt/>
                      </p:tgtEl>
                    </p:cond>
                    <p:cond evt="onStopAudio" delay="0">
                      <p:tgtEl>
                        <p:sldTgt/>
                      </p:tgtEl>
                    </p:cond>
                  </p:endCondLst>
                </p:cTn>
                <p:tgtEl>
                  <p:spTgt spid="6149"/>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r>
              <a:rPr lang="en-US" b="1" dirty="0">
                <a:solidFill>
                  <a:srgbClr val="3399FF"/>
                </a:solidFill>
                <a:effectLst>
                  <a:outerShdw blurRad="38100" dist="38100" dir="2700000" algn="tl">
                    <a:srgbClr val="000000"/>
                  </a:outerShdw>
                </a:effectLst>
                <a:latin typeface="Arial Narrow" pitchFamily="34" charset="0"/>
                <a:cs typeface="Arial" pitchFamily="34" charset="0"/>
              </a:rPr>
              <a:t>Overarching Habits </a:t>
            </a:r>
            <a:r>
              <a:rPr lang="en-US" b="1" dirty="0" smtClean="0">
                <a:solidFill>
                  <a:srgbClr val="3399FF"/>
                </a:solidFill>
                <a:effectLst>
                  <a:outerShdw blurRad="38100" dist="38100" dir="2700000" algn="tl">
                    <a:srgbClr val="000000"/>
                  </a:outerShdw>
                </a:effectLst>
                <a:latin typeface="Arial Narrow" pitchFamily="34" charset="0"/>
                <a:cs typeface="Arial" pitchFamily="34" charset="0"/>
              </a:rPr>
              <a:t>of Mind - </a:t>
            </a:r>
            <a:r>
              <a:rPr lang="en-US" b="1" dirty="0">
                <a:solidFill>
                  <a:srgbClr val="3399FF"/>
                </a:solidFill>
                <a:effectLst>
                  <a:outerShdw blurRad="38100" dist="38100" dir="2700000" algn="tl">
                    <a:srgbClr val="000000"/>
                  </a:outerShdw>
                </a:effectLst>
                <a:latin typeface="Arial Narrow" pitchFamily="34" charset="0"/>
                <a:cs typeface="Arial" pitchFamily="34" charset="0"/>
              </a:rPr>
              <a:t>$300</a:t>
            </a:r>
          </a:p>
        </p:txBody>
      </p:sp>
      <p:sp>
        <p:nvSpPr>
          <p:cNvPr id="13315" name="AutoShape 4">
            <a:hlinkClick r:id="rId3" action="ppaction://hlinksldjump" highlightClick="1"/>
          </p:cNvPr>
          <p:cNvSpPr>
            <a:spLocks noChangeArrowheads="1"/>
          </p:cNvSpPr>
          <p:nvPr/>
        </p:nvSpPr>
        <p:spPr bwMode="auto">
          <a:xfrm>
            <a:off x="8077200" y="5943600"/>
            <a:ext cx="838200" cy="685800"/>
          </a:xfrm>
          <a:prstGeom prst="actionButtonHelp">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7173" name="time1691.wav">
            <a:hlinkClick r:id="" action="ppaction://ole?verb=0"/>
          </p:cNvPr>
          <p:cNvPicPr>
            <a:picLocks noRot="1" noChangeAspect="1" noChangeArrowheads="1"/>
          </p:cNvPicPr>
          <p:nvPr>
            <a:wavAudioFile r:embed="rId1" name="timesup.wav"/>
          </p:nvPr>
        </p:nvPicPr>
        <p:blipFill>
          <a:blip r:embed="rId4">
            <a:extLst>
              <a:ext uri="{28A0092B-C50C-407E-A947-70E740481C1C}">
                <a14:useLocalDpi xmlns:a14="http://schemas.microsoft.com/office/drawing/2010/main" val="0"/>
              </a:ext>
            </a:extLst>
          </a:blip>
          <a:srcRect/>
          <a:stretch>
            <a:fillRect/>
          </a:stretch>
        </p:blipFill>
        <p:spPr bwMode="auto">
          <a:xfrm>
            <a:off x="8610600" y="228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7" name="AutoShape 6">
            <a:hlinkClick r:id="rId5" action="ppaction://hlinksldjump" highlightClick="1"/>
          </p:cNvPr>
          <p:cNvSpPr>
            <a:spLocks noChangeArrowheads="1"/>
          </p:cNvSpPr>
          <p:nvPr/>
        </p:nvSpPr>
        <p:spPr bwMode="auto">
          <a:xfrm>
            <a:off x="228600" y="5943600"/>
            <a:ext cx="838200" cy="685800"/>
          </a:xfrm>
          <a:prstGeom prst="actionButtonReturn">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18" name="Text Box 7"/>
          <p:cNvSpPr txBox="1">
            <a:spLocks noChangeArrowheads="1"/>
          </p:cNvSpPr>
          <p:nvPr/>
        </p:nvSpPr>
        <p:spPr bwMode="auto">
          <a:xfrm>
            <a:off x="457200" y="990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4400">
                <a:latin typeface="Arial Rounded MT Bold" pitchFamily="34" charset="0"/>
              </a:rPr>
              <a:t>This mathematical practice requires the </a:t>
            </a:r>
            <a:r>
              <a:rPr lang="en-US" sz="4400" u="sng">
                <a:latin typeface="Arial Rounded MT Bold" pitchFamily="34" charset="0"/>
              </a:rPr>
              <a:t>teacher</a:t>
            </a:r>
            <a:r>
              <a:rPr lang="en-US" sz="4400">
                <a:latin typeface="Arial Rounded MT Bold" pitchFamily="34" charset="0"/>
              </a:rPr>
              <a:t> to insist on the use of clear definitions, and accurate vocabulary and calculations</a:t>
            </a:r>
          </a:p>
        </p:txBody>
      </p:sp>
    </p:spTree>
    <p:extLst>
      <p:ext uri="{BB962C8B-B14F-4D97-AF65-F5344CB8AC3E}">
        <p14:creationId xmlns:p14="http://schemas.microsoft.com/office/powerpoint/2010/main" val="2167771297"/>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8000"/>
                                  </p:stCondLst>
                                  <p:childTnLst>
                                    <p:cmd type="call" cmd="playFrom(0.0)">
                                      <p:cBhvr>
                                        <p:cTn id="6" dur="479" fill="hold"/>
                                        <p:tgtEl>
                                          <p:spTgt spid="717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Next" delay="0">
                      <p:tgtEl>
                        <p:sldTgt/>
                      </p:tgtEl>
                    </p:cond>
                    <p:cond evt="onPrev" delay="0">
                      <p:tgtEl>
                        <p:sldTgt/>
                      </p:tgtEl>
                    </p:cond>
                    <p:cond evt="onStopAudio" delay="0">
                      <p:tgtEl>
                        <p:sldTgt/>
                      </p:tgtEl>
                    </p:cond>
                  </p:endCondLst>
                </p:cTn>
                <p:tgtEl>
                  <p:spTgt spid="7173"/>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r>
              <a:rPr lang="en-US" b="1" dirty="0">
                <a:solidFill>
                  <a:srgbClr val="3399FF"/>
                </a:solidFill>
                <a:effectLst>
                  <a:outerShdw blurRad="38100" dist="38100" dir="2700000" algn="tl">
                    <a:srgbClr val="000000"/>
                  </a:outerShdw>
                </a:effectLst>
                <a:latin typeface="Arial Narrow" pitchFamily="34" charset="0"/>
                <a:cs typeface="Arial" pitchFamily="34" charset="0"/>
              </a:rPr>
              <a:t>Overarching </a:t>
            </a:r>
            <a:r>
              <a:rPr lang="en-US" b="1" dirty="0" smtClean="0">
                <a:solidFill>
                  <a:srgbClr val="3399FF"/>
                </a:solidFill>
                <a:effectLst>
                  <a:outerShdw blurRad="38100" dist="38100" dir="2700000" algn="tl">
                    <a:srgbClr val="000000"/>
                  </a:outerShdw>
                </a:effectLst>
                <a:latin typeface="Arial Narrow" pitchFamily="34" charset="0"/>
                <a:cs typeface="Arial" pitchFamily="34" charset="0"/>
              </a:rPr>
              <a:t>Habits of Mind </a:t>
            </a:r>
            <a:r>
              <a:rPr lang="en-US" b="1" dirty="0">
                <a:solidFill>
                  <a:srgbClr val="3399FF"/>
                </a:solidFill>
                <a:effectLst>
                  <a:outerShdw blurRad="38100" dist="38100" dir="2700000" algn="tl">
                    <a:srgbClr val="000000"/>
                  </a:outerShdw>
                </a:effectLst>
                <a:latin typeface="Arial Narrow" pitchFamily="34" charset="0"/>
                <a:cs typeface="Arial" pitchFamily="34" charset="0"/>
              </a:rPr>
              <a:t>- $400</a:t>
            </a:r>
          </a:p>
        </p:txBody>
      </p:sp>
      <p:sp>
        <p:nvSpPr>
          <p:cNvPr id="14339" name="AutoShape 4">
            <a:hlinkClick r:id="rId3" action="ppaction://hlinksldjump" highlightClick="1"/>
          </p:cNvPr>
          <p:cNvSpPr>
            <a:spLocks noChangeArrowheads="1"/>
          </p:cNvSpPr>
          <p:nvPr/>
        </p:nvSpPr>
        <p:spPr bwMode="auto">
          <a:xfrm>
            <a:off x="8077200" y="5943600"/>
            <a:ext cx="838200" cy="685800"/>
          </a:xfrm>
          <a:prstGeom prst="actionButtonHelp">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8197" name="time1706.wav">
            <a:hlinkClick r:id="" action="ppaction://ole?verb=0"/>
          </p:cNvPr>
          <p:cNvPicPr>
            <a:picLocks noRot="1" noChangeAspect="1" noChangeArrowheads="1"/>
          </p:cNvPicPr>
          <p:nvPr>
            <a:wavAudioFile r:embed="rId1" name="timesup.wav"/>
          </p:nvPr>
        </p:nvPicPr>
        <p:blipFill>
          <a:blip r:embed="rId4">
            <a:extLst>
              <a:ext uri="{28A0092B-C50C-407E-A947-70E740481C1C}">
                <a14:useLocalDpi xmlns:a14="http://schemas.microsoft.com/office/drawing/2010/main" val="0"/>
              </a:ext>
            </a:extLst>
          </a:blip>
          <a:srcRect/>
          <a:stretch>
            <a:fillRect/>
          </a:stretch>
        </p:blipFill>
        <p:spPr bwMode="auto">
          <a:xfrm>
            <a:off x="8610600" y="228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1" name="AutoShape 6">
            <a:hlinkClick r:id="rId5" action="ppaction://hlinksldjump" highlightClick="1"/>
          </p:cNvPr>
          <p:cNvSpPr>
            <a:spLocks noChangeArrowheads="1"/>
          </p:cNvSpPr>
          <p:nvPr/>
        </p:nvSpPr>
        <p:spPr bwMode="auto">
          <a:xfrm>
            <a:off x="228600" y="5943600"/>
            <a:ext cx="838200" cy="685800"/>
          </a:xfrm>
          <a:prstGeom prst="actionButtonReturn">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42" name="Text Box 7"/>
          <p:cNvSpPr txBox="1">
            <a:spLocks noChangeArrowheads="1"/>
          </p:cNvSpPr>
          <p:nvPr/>
        </p:nvSpPr>
        <p:spPr bwMode="auto">
          <a:xfrm>
            <a:off x="457200" y="990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4400">
                <a:latin typeface="Arial Rounded MT Bold" pitchFamily="34" charset="0"/>
              </a:rPr>
              <a:t>“The Math Monologue.” This standard is all about self-talk: equipping students with the internal math monologue rich enough to guide them through the problem and any obstacles they may encounter.</a:t>
            </a:r>
          </a:p>
        </p:txBody>
      </p:sp>
    </p:spTree>
    <p:extLst>
      <p:ext uri="{BB962C8B-B14F-4D97-AF65-F5344CB8AC3E}">
        <p14:creationId xmlns:p14="http://schemas.microsoft.com/office/powerpoint/2010/main" val="1396449402"/>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8000"/>
                                  </p:stCondLst>
                                  <p:childTnLst>
                                    <p:cmd type="call" cmd="playFrom(0.0)">
                                      <p:cBhvr>
                                        <p:cTn id="6" dur="479" fill="hold"/>
                                        <p:tgtEl>
                                          <p:spTgt spid="819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Next" delay="0">
                      <p:tgtEl>
                        <p:sldTgt/>
                      </p:tgtEl>
                    </p:cond>
                    <p:cond evt="onPrev" delay="0">
                      <p:tgtEl>
                        <p:sldTgt/>
                      </p:tgtEl>
                    </p:cond>
                    <p:cond evt="onStopAudio" delay="0">
                      <p:tgtEl>
                        <p:sldTgt/>
                      </p:tgtEl>
                    </p:cond>
                  </p:endCondLst>
                </p:cTn>
                <p:tgtEl>
                  <p:spTgt spid="8197"/>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r>
              <a:rPr lang="en-US" b="1" dirty="0">
                <a:solidFill>
                  <a:srgbClr val="3399FF"/>
                </a:solidFill>
                <a:effectLst>
                  <a:outerShdw blurRad="38100" dist="38100" dir="2700000" algn="tl">
                    <a:srgbClr val="000000"/>
                  </a:outerShdw>
                </a:effectLst>
                <a:latin typeface="Arial Narrow" pitchFamily="34" charset="0"/>
                <a:cs typeface="Arial" pitchFamily="34" charset="0"/>
              </a:rPr>
              <a:t>Overarching </a:t>
            </a:r>
            <a:r>
              <a:rPr lang="en-US" b="1" dirty="0" smtClean="0">
                <a:solidFill>
                  <a:srgbClr val="3399FF"/>
                </a:solidFill>
                <a:effectLst>
                  <a:outerShdw blurRad="38100" dist="38100" dir="2700000" algn="tl">
                    <a:srgbClr val="000000"/>
                  </a:outerShdw>
                </a:effectLst>
                <a:latin typeface="Arial Narrow" pitchFamily="34" charset="0"/>
                <a:cs typeface="Arial" pitchFamily="34" charset="0"/>
              </a:rPr>
              <a:t>Habits of Mind - </a:t>
            </a:r>
            <a:r>
              <a:rPr lang="en-US" b="1" dirty="0">
                <a:solidFill>
                  <a:srgbClr val="3399FF"/>
                </a:solidFill>
                <a:effectLst>
                  <a:outerShdw blurRad="38100" dist="38100" dir="2700000" algn="tl">
                    <a:srgbClr val="000000"/>
                  </a:outerShdw>
                </a:effectLst>
                <a:latin typeface="Arial Narrow" pitchFamily="34" charset="0"/>
                <a:cs typeface="Arial" pitchFamily="34" charset="0"/>
              </a:rPr>
              <a:t>$500</a:t>
            </a:r>
          </a:p>
        </p:txBody>
      </p:sp>
      <p:sp>
        <p:nvSpPr>
          <p:cNvPr id="15363" name="AutoShape 4">
            <a:hlinkClick r:id="rId4" action="ppaction://hlinksldjump" highlightClick="1"/>
          </p:cNvPr>
          <p:cNvSpPr>
            <a:spLocks noChangeArrowheads="1"/>
          </p:cNvSpPr>
          <p:nvPr/>
        </p:nvSpPr>
        <p:spPr bwMode="auto">
          <a:xfrm>
            <a:off x="8077200" y="5943600"/>
            <a:ext cx="838200" cy="685800"/>
          </a:xfrm>
          <a:prstGeom prst="actionButtonHelp">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9221" name="time1706.wav">
            <a:hlinkClick r:id="" action="ppaction://ole?verb=0"/>
          </p:cNvPr>
          <p:cNvPicPr>
            <a:picLocks noRot="1" noChangeAspect="1" noChangeArrowheads="1"/>
          </p:cNvPicPr>
          <p:nvPr>
            <a:wavAudioFile r:embed="rId2" name="timesup.wav"/>
          </p:nvPr>
        </p:nvPicPr>
        <p:blipFill>
          <a:blip r:embed="rId5">
            <a:extLst>
              <a:ext uri="{28A0092B-C50C-407E-A947-70E740481C1C}">
                <a14:useLocalDpi xmlns:a14="http://schemas.microsoft.com/office/drawing/2010/main" val="0"/>
              </a:ext>
            </a:extLst>
          </a:blip>
          <a:srcRect/>
          <a:stretch>
            <a:fillRect/>
          </a:stretch>
        </p:blipFill>
        <p:spPr bwMode="auto">
          <a:xfrm>
            <a:off x="8610600" y="228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5" name="AutoShape 6">
            <a:hlinkClick r:id="rId6" action="ppaction://hlinksldjump" highlightClick="1"/>
          </p:cNvPr>
          <p:cNvSpPr>
            <a:spLocks noChangeArrowheads="1"/>
          </p:cNvSpPr>
          <p:nvPr/>
        </p:nvSpPr>
        <p:spPr bwMode="auto">
          <a:xfrm>
            <a:off x="228600" y="5943600"/>
            <a:ext cx="838200" cy="685800"/>
          </a:xfrm>
          <a:prstGeom prst="actionButtonReturn">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66" name="Text Box 7"/>
          <p:cNvSpPr txBox="1">
            <a:spLocks noChangeArrowheads="1"/>
          </p:cNvSpPr>
          <p:nvPr/>
        </p:nvSpPr>
        <p:spPr bwMode="auto">
          <a:xfrm>
            <a:off x="457200" y="990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4400">
                <a:latin typeface="Arial Rounded MT Bold" pitchFamily="34" charset="0"/>
              </a:rPr>
              <a:t>This mathematical practice requires the </a:t>
            </a:r>
            <a:r>
              <a:rPr lang="en-US" sz="4400" u="sng">
                <a:latin typeface="Arial Rounded MT Bold" pitchFamily="34" charset="0"/>
              </a:rPr>
              <a:t>teacher</a:t>
            </a:r>
            <a:r>
              <a:rPr lang="en-US" sz="4400">
                <a:latin typeface="Arial Rounded MT Bold" pitchFamily="34" charset="0"/>
              </a:rPr>
              <a:t> to provide time for and facilitate student discussion of solutions to problems.</a:t>
            </a:r>
          </a:p>
        </p:txBody>
      </p:sp>
      <p:graphicFrame>
        <p:nvGraphicFramePr>
          <p:cNvPr id="15367" name="Object 9"/>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85016" name="Equation" r:id="rId7" imgW="114151" imgH="215619" progId="Equation.3">
                  <p:embed/>
                </p:oleObj>
              </mc:Choice>
              <mc:Fallback>
                <p:oleObj name="Equation" r:id="rId7" imgW="114151" imgH="215619"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1851404876"/>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8000"/>
                                  </p:stCondLst>
                                  <p:childTnLst>
                                    <p:cmd type="call" cmd="playFrom(0.0)">
                                      <p:cBhvr>
                                        <p:cTn id="6" dur="479" fill="hold"/>
                                        <p:tgtEl>
                                          <p:spTgt spid="922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Next" delay="0">
                      <p:tgtEl>
                        <p:sldTgt/>
                      </p:tgtEl>
                    </p:cond>
                    <p:cond evt="onPrev" delay="0">
                      <p:tgtEl>
                        <p:sldTgt/>
                      </p:tgtEl>
                    </p:cond>
                    <p:cond evt="onStopAudio" delay="0">
                      <p:tgtEl>
                        <p:sldTgt/>
                      </p:tgtEl>
                    </p:cond>
                  </p:endCondLst>
                </p:cTn>
                <p:tgtEl>
                  <p:spTgt spid="9221"/>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2"/>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r>
              <a:rPr lang="en-US" b="1" dirty="0">
                <a:solidFill>
                  <a:srgbClr val="3399FF"/>
                </a:solidFill>
                <a:effectLst>
                  <a:outerShdw blurRad="38100" dist="38100" dir="2700000" algn="tl">
                    <a:srgbClr val="000000"/>
                  </a:outerShdw>
                </a:effectLst>
                <a:latin typeface="Arial Narrow" pitchFamily="34" charset="0"/>
                <a:cs typeface="Arial" pitchFamily="34" charset="0"/>
              </a:rPr>
              <a:t>Reasoning and Explaining - $100</a:t>
            </a:r>
          </a:p>
        </p:txBody>
      </p:sp>
      <p:sp>
        <p:nvSpPr>
          <p:cNvPr id="16387" name="AutoShape 4">
            <a:hlinkClick r:id="rId3" action="ppaction://hlinksldjump" highlightClick="1"/>
          </p:cNvPr>
          <p:cNvSpPr>
            <a:spLocks noChangeArrowheads="1"/>
          </p:cNvSpPr>
          <p:nvPr/>
        </p:nvSpPr>
        <p:spPr bwMode="auto">
          <a:xfrm>
            <a:off x="8077200" y="5943600"/>
            <a:ext cx="838200" cy="685800"/>
          </a:xfrm>
          <a:prstGeom prst="actionButtonHelp">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25605" name="time1722.wav">
            <a:hlinkClick r:id="" action="ppaction://ole?verb=0"/>
          </p:cNvPr>
          <p:cNvPicPr>
            <a:picLocks noRot="1" noChangeAspect="1" noChangeArrowheads="1"/>
          </p:cNvPicPr>
          <p:nvPr>
            <a:wavAudioFile r:embed="rId1" name="timesup.wav"/>
          </p:nvPr>
        </p:nvPicPr>
        <p:blipFill>
          <a:blip r:embed="rId4">
            <a:extLst>
              <a:ext uri="{28A0092B-C50C-407E-A947-70E740481C1C}">
                <a14:useLocalDpi xmlns:a14="http://schemas.microsoft.com/office/drawing/2010/main" val="0"/>
              </a:ext>
            </a:extLst>
          </a:blip>
          <a:srcRect/>
          <a:stretch>
            <a:fillRect/>
          </a:stretch>
        </p:blipFill>
        <p:spPr bwMode="auto">
          <a:xfrm>
            <a:off x="8610600" y="228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9" name="AutoShape 6">
            <a:hlinkClick r:id="rId5" action="ppaction://hlinksldjump" highlightClick="1"/>
          </p:cNvPr>
          <p:cNvSpPr>
            <a:spLocks noChangeArrowheads="1"/>
          </p:cNvSpPr>
          <p:nvPr/>
        </p:nvSpPr>
        <p:spPr bwMode="auto">
          <a:xfrm>
            <a:off x="228600" y="5943600"/>
            <a:ext cx="838200" cy="685800"/>
          </a:xfrm>
          <a:prstGeom prst="actionButtonReturn">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390" name="Text Box 7"/>
          <p:cNvSpPr txBox="1">
            <a:spLocks noChangeArrowheads="1"/>
          </p:cNvSpPr>
          <p:nvPr/>
        </p:nvSpPr>
        <p:spPr bwMode="auto">
          <a:xfrm>
            <a:off x="457200" y="990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4400">
                <a:latin typeface="Arial Rounded MT Bold" pitchFamily="34" charset="0"/>
              </a:rPr>
              <a:t>This standard has to do with translations back and forth from the concrete world into the world of mathematics (where quantities and relations are expressed symbolically) and then back into the concrete world.</a:t>
            </a:r>
          </a:p>
        </p:txBody>
      </p:sp>
    </p:spTree>
    <p:extLst>
      <p:ext uri="{BB962C8B-B14F-4D97-AF65-F5344CB8AC3E}">
        <p14:creationId xmlns:p14="http://schemas.microsoft.com/office/powerpoint/2010/main" val="2416987763"/>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8000"/>
                                  </p:stCondLst>
                                  <p:childTnLst>
                                    <p:cmd type="call" cmd="playFrom(0.0)">
                                      <p:cBhvr>
                                        <p:cTn id="6" dur="479" fill="hold"/>
                                        <p:tgtEl>
                                          <p:spTgt spid="2560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Next" delay="0">
                      <p:tgtEl>
                        <p:sldTgt/>
                      </p:tgtEl>
                    </p:cond>
                    <p:cond evt="onPrev" delay="0">
                      <p:tgtEl>
                        <p:sldTgt/>
                      </p:tgtEl>
                    </p:cond>
                    <p:cond evt="onStopAudio" delay="0">
                      <p:tgtEl>
                        <p:sldTgt/>
                      </p:tgtEl>
                    </p:cond>
                  </p:endCondLst>
                </p:cTn>
                <p:tgtEl>
                  <p:spTgt spid="25605"/>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2"/>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r>
              <a:rPr lang="en-US" b="1" dirty="0">
                <a:solidFill>
                  <a:srgbClr val="3399FF"/>
                </a:solidFill>
                <a:effectLst>
                  <a:outerShdw blurRad="38100" dist="38100" dir="2700000" algn="tl">
                    <a:srgbClr val="000000"/>
                  </a:outerShdw>
                </a:effectLst>
                <a:latin typeface="Arial Narrow" pitchFamily="34" charset="0"/>
                <a:cs typeface="Arial" pitchFamily="34" charset="0"/>
              </a:rPr>
              <a:t>Reasoning and Explaining - $200</a:t>
            </a:r>
          </a:p>
        </p:txBody>
      </p:sp>
      <p:sp>
        <p:nvSpPr>
          <p:cNvPr id="17411" name="AutoShape 4">
            <a:hlinkClick r:id="rId3" action="ppaction://hlinksldjump" highlightClick="1"/>
          </p:cNvPr>
          <p:cNvSpPr>
            <a:spLocks noChangeArrowheads="1"/>
          </p:cNvSpPr>
          <p:nvPr/>
        </p:nvSpPr>
        <p:spPr bwMode="auto">
          <a:xfrm>
            <a:off x="8077200" y="5943600"/>
            <a:ext cx="838200" cy="685800"/>
          </a:xfrm>
          <a:prstGeom prst="actionButtonHelp">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26629" name="time1722.wav">
            <a:hlinkClick r:id="" action="ppaction://ole?verb=0"/>
          </p:cNvPr>
          <p:cNvPicPr>
            <a:picLocks noRot="1" noChangeAspect="1" noChangeArrowheads="1"/>
          </p:cNvPicPr>
          <p:nvPr>
            <a:wavAudioFile r:embed="rId1" name="timesup.wav"/>
          </p:nvPr>
        </p:nvPicPr>
        <p:blipFill>
          <a:blip r:embed="rId4">
            <a:extLst>
              <a:ext uri="{28A0092B-C50C-407E-A947-70E740481C1C}">
                <a14:useLocalDpi xmlns:a14="http://schemas.microsoft.com/office/drawing/2010/main" val="0"/>
              </a:ext>
            </a:extLst>
          </a:blip>
          <a:srcRect/>
          <a:stretch>
            <a:fillRect/>
          </a:stretch>
        </p:blipFill>
        <p:spPr bwMode="auto">
          <a:xfrm>
            <a:off x="8610600" y="228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3" name="AutoShape 6">
            <a:hlinkClick r:id="rId5" action="ppaction://hlinksldjump" highlightClick="1"/>
          </p:cNvPr>
          <p:cNvSpPr>
            <a:spLocks noChangeArrowheads="1"/>
          </p:cNvSpPr>
          <p:nvPr/>
        </p:nvSpPr>
        <p:spPr bwMode="auto">
          <a:xfrm>
            <a:off x="228600" y="5943600"/>
            <a:ext cx="838200" cy="685800"/>
          </a:xfrm>
          <a:prstGeom prst="actionButtonReturn">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14" name="Text Box 7"/>
          <p:cNvSpPr txBox="1">
            <a:spLocks noChangeArrowheads="1"/>
          </p:cNvSpPr>
          <p:nvPr/>
        </p:nvSpPr>
        <p:spPr bwMode="auto">
          <a:xfrm>
            <a:off x="457200" y="990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4400">
                <a:latin typeface="Arial Rounded MT Bold" pitchFamily="34" charset="0"/>
              </a:rPr>
              <a:t>This standard calls for language that allows for comparisons to be made and to explain flawed reasoning.</a:t>
            </a:r>
          </a:p>
        </p:txBody>
      </p:sp>
    </p:spTree>
    <p:extLst>
      <p:ext uri="{BB962C8B-B14F-4D97-AF65-F5344CB8AC3E}">
        <p14:creationId xmlns:p14="http://schemas.microsoft.com/office/powerpoint/2010/main" val="3533905347"/>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8000"/>
                                  </p:stCondLst>
                                  <p:childTnLst>
                                    <p:cmd type="call" cmd="playFrom(0.0)">
                                      <p:cBhvr>
                                        <p:cTn id="6" dur="479" fill="hold"/>
                                        <p:tgtEl>
                                          <p:spTgt spid="2662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Next" delay="0">
                      <p:tgtEl>
                        <p:sldTgt/>
                      </p:tgtEl>
                    </p:cond>
                    <p:cond evt="onPrev" delay="0">
                      <p:tgtEl>
                        <p:sldTgt/>
                      </p:tgtEl>
                    </p:cond>
                    <p:cond evt="onStopAudio" delay="0">
                      <p:tgtEl>
                        <p:sldTgt/>
                      </p:tgtEl>
                    </p:cond>
                  </p:endCondLst>
                </p:cTn>
                <p:tgtEl>
                  <p:spTgt spid="26629"/>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2"/>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r>
              <a:rPr lang="en-US" b="1" dirty="0">
                <a:solidFill>
                  <a:srgbClr val="3399FF"/>
                </a:solidFill>
                <a:effectLst>
                  <a:outerShdw blurRad="38100" dist="38100" dir="2700000" algn="tl">
                    <a:srgbClr val="000000"/>
                  </a:outerShdw>
                </a:effectLst>
                <a:latin typeface="Arial Narrow" pitchFamily="34" charset="0"/>
                <a:cs typeface="Arial" pitchFamily="34" charset="0"/>
              </a:rPr>
              <a:t>Reasoning and Explaining - $300</a:t>
            </a:r>
          </a:p>
        </p:txBody>
      </p:sp>
      <p:sp>
        <p:nvSpPr>
          <p:cNvPr id="18435" name="AutoShape 4">
            <a:hlinkClick r:id="rId3" action="ppaction://hlinksldjump" highlightClick="1"/>
          </p:cNvPr>
          <p:cNvSpPr>
            <a:spLocks noChangeArrowheads="1"/>
          </p:cNvSpPr>
          <p:nvPr/>
        </p:nvSpPr>
        <p:spPr bwMode="auto">
          <a:xfrm>
            <a:off x="8077200" y="5943600"/>
            <a:ext cx="838200" cy="685800"/>
          </a:xfrm>
          <a:prstGeom prst="actionButtonHelp">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27653" name="time1722.wav">
            <a:hlinkClick r:id="" action="ppaction://ole?verb=0"/>
          </p:cNvPr>
          <p:cNvPicPr>
            <a:picLocks noRot="1" noChangeAspect="1" noChangeArrowheads="1"/>
          </p:cNvPicPr>
          <p:nvPr>
            <a:wavAudioFile r:embed="rId1" name="timesup.wav"/>
          </p:nvPr>
        </p:nvPicPr>
        <p:blipFill>
          <a:blip r:embed="rId4">
            <a:extLst>
              <a:ext uri="{28A0092B-C50C-407E-A947-70E740481C1C}">
                <a14:useLocalDpi xmlns:a14="http://schemas.microsoft.com/office/drawing/2010/main" val="0"/>
              </a:ext>
            </a:extLst>
          </a:blip>
          <a:srcRect/>
          <a:stretch>
            <a:fillRect/>
          </a:stretch>
        </p:blipFill>
        <p:spPr bwMode="auto">
          <a:xfrm>
            <a:off x="8610600" y="228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7" name="AutoShape 6">
            <a:hlinkClick r:id="rId5" action="ppaction://hlinksldjump" highlightClick="1"/>
          </p:cNvPr>
          <p:cNvSpPr>
            <a:spLocks noChangeArrowheads="1"/>
          </p:cNvSpPr>
          <p:nvPr/>
        </p:nvSpPr>
        <p:spPr bwMode="auto">
          <a:xfrm>
            <a:off x="228600" y="5943600"/>
            <a:ext cx="838200" cy="685800"/>
          </a:xfrm>
          <a:prstGeom prst="actionButtonReturn">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38" name="Text Box 7"/>
          <p:cNvSpPr txBox="1">
            <a:spLocks noChangeArrowheads="1"/>
          </p:cNvSpPr>
          <p:nvPr/>
        </p:nvSpPr>
        <p:spPr bwMode="auto">
          <a:xfrm>
            <a:off x="457200" y="990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4400">
                <a:latin typeface="Arial Rounded MT Bold" pitchFamily="34" charset="0"/>
              </a:rPr>
              <a:t>This mathematical practice requires the </a:t>
            </a:r>
            <a:r>
              <a:rPr lang="en-US" sz="4400" u="sng">
                <a:latin typeface="Arial Rounded MT Bold" pitchFamily="34" charset="0"/>
              </a:rPr>
              <a:t>teacher</a:t>
            </a:r>
            <a:r>
              <a:rPr lang="en-US" sz="4400">
                <a:latin typeface="Arial Rounded MT Bold" pitchFamily="34" charset="0"/>
              </a:rPr>
              <a:t> to provide many opportunities for students to talk, listen to, and/or read the conclusions and arguments of others.</a:t>
            </a:r>
          </a:p>
        </p:txBody>
      </p:sp>
    </p:spTree>
    <p:extLst>
      <p:ext uri="{BB962C8B-B14F-4D97-AF65-F5344CB8AC3E}">
        <p14:creationId xmlns:p14="http://schemas.microsoft.com/office/powerpoint/2010/main" val="131160907"/>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8000"/>
                                  </p:stCondLst>
                                  <p:childTnLst>
                                    <p:cmd type="call" cmd="playFrom(0.0)">
                                      <p:cBhvr>
                                        <p:cTn id="6" dur="479" fill="hold"/>
                                        <p:tgtEl>
                                          <p:spTgt spid="2765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Next" delay="0">
                      <p:tgtEl>
                        <p:sldTgt/>
                      </p:tgtEl>
                    </p:cond>
                    <p:cond evt="onPrev" delay="0">
                      <p:tgtEl>
                        <p:sldTgt/>
                      </p:tgtEl>
                    </p:cond>
                    <p:cond evt="onStopAudio" delay="0">
                      <p:tgtEl>
                        <p:sldTgt/>
                      </p:tgtEl>
                    </p:cond>
                  </p:endCondLst>
                </p:cTn>
                <p:tgtEl>
                  <p:spTgt spid="27653"/>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r>
              <a:rPr lang="en-US" b="1" dirty="0">
                <a:solidFill>
                  <a:srgbClr val="3399FF"/>
                </a:solidFill>
                <a:effectLst>
                  <a:outerShdw blurRad="38100" dist="38100" dir="2700000" algn="tl">
                    <a:srgbClr val="000000"/>
                  </a:outerShdw>
                </a:effectLst>
                <a:latin typeface="Arial Narrow" pitchFamily="34" charset="0"/>
                <a:cs typeface="Arial" pitchFamily="34" charset="0"/>
              </a:rPr>
              <a:t>Reasoning and Explaining - $400</a:t>
            </a:r>
          </a:p>
        </p:txBody>
      </p:sp>
      <p:sp>
        <p:nvSpPr>
          <p:cNvPr id="19459" name="AutoShape 4">
            <a:hlinkClick r:id="rId3" action="ppaction://hlinksldjump" highlightClick="1"/>
          </p:cNvPr>
          <p:cNvSpPr>
            <a:spLocks noChangeArrowheads="1"/>
          </p:cNvSpPr>
          <p:nvPr/>
        </p:nvSpPr>
        <p:spPr bwMode="auto">
          <a:xfrm>
            <a:off x="8077200" y="5943600"/>
            <a:ext cx="838200" cy="685800"/>
          </a:xfrm>
          <a:prstGeom prst="actionButtonHelp">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28677" name="time1737.wav">
            <a:hlinkClick r:id="" action="ppaction://ole?verb=0"/>
          </p:cNvPr>
          <p:cNvPicPr>
            <a:picLocks noRot="1" noChangeAspect="1" noChangeArrowheads="1"/>
          </p:cNvPicPr>
          <p:nvPr>
            <a:wavAudioFile r:embed="rId1" name="timesup.wav"/>
          </p:nvPr>
        </p:nvPicPr>
        <p:blipFill>
          <a:blip r:embed="rId4">
            <a:extLst>
              <a:ext uri="{28A0092B-C50C-407E-A947-70E740481C1C}">
                <a14:useLocalDpi xmlns:a14="http://schemas.microsoft.com/office/drawing/2010/main" val="0"/>
              </a:ext>
            </a:extLst>
          </a:blip>
          <a:srcRect/>
          <a:stretch>
            <a:fillRect/>
          </a:stretch>
        </p:blipFill>
        <p:spPr bwMode="auto">
          <a:xfrm>
            <a:off x="8610600" y="228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1" name="AutoShape 6">
            <a:hlinkClick r:id="rId5" action="ppaction://hlinksldjump" highlightClick="1"/>
          </p:cNvPr>
          <p:cNvSpPr>
            <a:spLocks noChangeArrowheads="1"/>
          </p:cNvSpPr>
          <p:nvPr/>
        </p:nvSpPr>
        <p:spPr bwMode="auto">
          <a:xfrm>
            <a:off x="228600" y="5943600"/>
            <a:ext cx="838200" cy="685800"/>
          </a:xfrm>
          <a:prstGeom prst="actionButtonReturn">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462" name="Text Box 7"/>
          <p:cNvSpPr txBox="1">
            <a:spLocks noChangeArrowheads="1"/>
          </p:cNvSpPr>
          <p:nvPr/>
        </p:nvSpPr>
        <p:spPr bwMode="auto">
          <a:xfrm>
            <a:off x="457200" y="990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4400">
                <a:latin typeface="Arial Rounded MT Bold" pitchFamily="34" charset="0"/>
              </a:rPr>
              <a:t>This mathematical practice requires </a:t>
            </a:r>
            <a:r>
              <a:rPr lang="en-US" sz="4400" u="sng">
                <a:latin typeface="Arial Rounded MT Bold" pitchFamily="34" charset="0"/>
              </a:rPr>
              <a:t>students</a:t>
            </a:r>
            <a:r>
              <a:rPr lang="en-US" sz="4400">
                <a:latin typeface="Arial Rounded MT Bold" pitchFamily="34" charset="0"/>
              </a:rPr>
              <a:t> to consider the units when interpreting answers in terms of problem solving contexts.</a:t>
            </a:r>
          </a:p>
        </p:txBody>
      </p:sp>
    </p:spTree>
    <p:extLst>
      <p:ext uri="{BB962C8B-B14F-4D97-AF65-F5344CB8AC3E}">
        <p14:creationId xmlns:p14="http://schemas.microsoft.com/office/powerpoint/2010/main" val="1419476382"/>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8000"/>
                                  </p:stCondLst>
                                  <p:childTnLst>
                                    <p:cmd type="call" cmd="playFrom(0.0)">
                                      <p:cBhvr>
                                        <p:cTn id="6" dur="479" fill="hold"/>
                                        <p:tgtEl>
                                          <p:spTgt spid="2867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Next" delay="0">
                      <p:tgtEl>
                        <p:sldTgt/>
                      </p:tgtEl>
                    </p:cond>
                    <p:cond evt="onPrev" delay="0">
                      <p:tgtEl>
                        <p:sldTgt/>
                      </p:tgtEl>
                    </p:cond>
                    <p:cond evt="onStopAudio" delay="0">
                      <p:tgtEl>
                        <p:sldTgt/>
                      </p:tgtEl>
                    </p:cond>
                  </p:endCondLst>
                </p:cTn>
                <p:tgtEl>
                  <p:spTgt spid="28677"/>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2"/>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r>
              <a:rPr lang="en-US" b="1" dirty="0">
                <a:solidFill>
                  <a:srgbClr val="3399FF"/>
                </a:solidFill>
                <a:effectLst>
                  <a:outerShdw blurRad="38100" dist="38100" dir="2700000" algn="tl">
                    <a:srgbClr val="000000"/>
                  </a:outerShdw>
                </a:effectLst>
                <a:latin typeface="Arial Narrow" pitchFamily="34" charset="0"/>
                <a:cs typeface="Arial" pitchFamily="34" charset="0"/>
              </a:rPr>
              <a:t>Reasoning and Explaining - $500</a:t>
            </a:r>
          </a:p>
        </p:txBody>
      </p:sp>
      <p:sp>
        <p:nvSpPr>
          <p:cNvPr id="20483" name="AutoShape 4">
            <a:hlinkClick r:id="rId3" action="ppaction://hlinksldjump" highlightClick="1"/>
          </p:cNvPr>
          <p:cNvSpPr>
            <a:spLocks noChangeArrowheads="1"/>
          </p:cNvSpPr>
          <p:nvPr/>
        </p:nvSpPr>
        <p:spPr bwMode="auto">
          <a:xfrm>
            <a:off x="8077200" y="5943600"/>
            <a:ext cx="838200" cy="685800"/>
          </a:xfrm>
          <a:prstGeom prst="actionButtonHelp">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29701" name="time1737.wav">
            <a:hlinkClick r:id="" action="ppaction://ole?verb=0"/>
          </p:cNvPr>
          <p:cNvPicPr>
            <a:picLocks noRot="1" noChangeAspect="1" noChangeArrowheads="1"/>
          </p:cNvPicPr>
          <p:nvPr>
            <a:wavAudioFile r:embed="rId1" name="timesup.wav"/>
          </p:nvPr>
        </p:nvPicPr>
        <p:blipFill>
          <a:blip r:embed="rId4">
            <a:extLst>
              <a:ext uri="{28A0092B-C50C-407E-A947-70E740481C1C}">
                <a14:useLocalDpi xmlns:a14="http://schemas.microsoft.com/office/drawing/2010/main" val="0"/>
              </a:ext>
            </a:extLst>
          </a:blip>
          <a:srcRect/>
          <a:stretch>
            <a:fillRect/>
          </a:stretch>
        </p:blipFill>
        <p:spPr bwMode="auto">
          <a:xfrm>
            <a:off x="8610600" y="228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5" name="AutoShape 6">
            <a:hlinkClick r:id="rId5" action="ppaction://hlinksldjump" highlightClick="1"/>
          </p:cNvPr>
          <p:cNvSpPr>
            <a:spLocks noChangeArrowheads="1"/>
          </p:cNvSpPr>
          <p:nvPr/>
        </p:nvSpPr>
        <p:spPr bwMode="auto">
          <a:xfrm>
            <a:off x="228600" y="5943600"/>
            <a:ext cx="838200" cy="685800"/>
          </a:xfrm>
          <a:prstGeom prst="actionButtonReturn">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86" name="Text Box 7"/>
          <p:cNvSpPr txBox="1">
            <a:spLocks noChangeArrowheads="1"/>
          </p:cNvSpPr>
          <p:nvPr/>
        </p:nvSpPr>
        <p:spPr bwMode="auto">
          <a:xfrm>
            <a:off x="457200" y="990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4400">
                <a:latin typeface="Arial Rounded MT Bold" pitchFamily="34" charset="0"/>
              </a:rPr>
              <a:t>This mathematical practice requires </a:t>
            </a:r>
            <a:r>
              <a:rPr lang="en-US" sz="4400" u="sng">
                <a:latin typeface="Arial Rounded MT Bold" pitchFamily="34" charset="0"/>
              </a:rPr>
              <a:t>students</a:t>
            </a:r>
            <a:r>
              <a:rPr lang="en-US" sz="4400">
                <a:latin typeface="Arial Rounded MT Bold" pitchFamily="34" charset="0"/>
              </a:rPr>
              <a:t> to decide if the arguments of others make sense and ask probing questions to clarify or improve the arguments.</a:t>
            </a:r>
          </a:p>
        </p:txBody>
      </p:sp>
    </p:spTree>
    <p:extLst>
      <p:ext uri="{BB962C8B-B14F-4D97-AF65-F5344CB8AC3E}">
        <p14:creationId xmlns:p14="http://schemas.microsoft.com/office/powerpoint/2010/main" val="3460248996"/>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8000"/>
                                  </p:stCondLst>
                                  <p:childTnLst>
                                    <p:cmd type="call" cmd="playFrom(0.0)">
                                      <p:cBhvr>
                                        <p:cTn id="6" dur="479" fill="hold"/>
                                        <p:tgtEl>
                                          <p:spTgt spid="2970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Next" delay="0">
                      <p:tgtEl>
                        <p:sldTgt/>
                      </p:tgtEl>
                    </p:cond>
                    <p:cond evt="onPrev" delay="0">
                      <p:tgtEl>
                        <p:sldTgt/>
                      </p:tgtEl>
                    </p:cond>
                    <p:cond evt="onStopAudio" delay="0">
                      <p:tgtEl>
                        <p:sldTgt/>
                      </p:tgtEl>
                    </p:cond>
                  </p:endCondLst>
                </p:cTn>
                <p:tgtEl>
                  <p:spTgt spid="29701"/>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 Box 2"/>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r>
              <a:rPr lang="en-US" b="1" dirty="0">
                <a:solidFill>
                  <a:srgbClr val="3399FF"/>
                </a:solidFill>
                <a:effectLst>
                  <a:outerShdw blurRad="38100" dist="38100" dir="2700000" algn="tl">
                    <a:srgbClr val="000000"/>
                  </a:outerShdw>
                </a:effectLst>
                <a:latin typeface="Arial Narrow" pitchFamily="34" charset="0"/>
                <a:cs typeface="Arial" pitchFamily="34" charset="0"/>
              </a:rPr>
              <a:t>Modeling and Using Tools - $100</a:t>
            </a:r>
          </a:p>
        </p:txBody>
      </p:sp>
      <p:sp>
        <p:nvSpPr>
          <p:cNvPr id="21507" name="AutoShape 4">
            <a:hlinkClick r:id="rId3" action="ppaction://hlinksldjump" highlightClick="1"/>
          </p:cNvPr>
          <p:cNvSpPr>
            <a:spLocks noChangeArrowheads="1"/>
          </p:cNvSpPr>
          <p:nvPr/>
        </p:nvSpPr>
        <p:spPr bwMode="auto">
          <a:xfrm>
            <a:off x="8077200" y="5943600"/>
            <a:ext cx="838200" cy="685800"/>
          </a:xfrm>
          <a:prstGeom prst="actionButtonHelp">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30725" name="time1737.wav">
            <a:hlinkClick r:id="" action="ppaction://ole?verb=0"/>
          </p:cNvPr>
          <p:cNvPicPr>
            <a:picLocks noRot="1" noChangeAspect="1" noChangeArrowheads="1"/>
          </p:cNvPicPr>
          <p:nvPr>
            <a:wavAudioFile r:embed="rId1" name="timesup.wav"/>
          </p:nvPr>
        </p:nvPicPr>
        <p:blipFill>
          <a:blip r:embed="rId4">
            <a:extLst>
              <a:ext uri="{28A0092B-C50C-407E-A947-70E740481C1C}">
                <a14:useLocalDpi xmlns:a14="http://schemas.microsoft.com/office/drawing/2010/main" val="0"/>
              </a:ext>
            </a:extLst>
          </a:blip>
          <a:srcRect/>
          <a:stretch>
            <a:fillRect/>
          </a:stretch>
        </p:blipFill>
        <p:spPr bwMode="auto">
          <a:xfrm>
            <a:off x="8610600" y="228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9" name="AutoShape 6">
            <a:hlinkClick r:id="rId5" action="ppaction://hlinksldjump" highlightClick="1"/>
          </p:cNvPr>
          <p:cNvSpPr>
            <a:spLocks noChangeArrowheads="1"/>
          </p:cNvSpPr>
          <p:nvPr/>
        </p:nvSpPr>
        <p:spPr bwMode="auto">
          <a:xfrm>
            <a:off x="228600" y="5943600"/>
            <a:ext cx="838200" cy="685800"/>
          </a:xfrm>
          <a:prstGeom prst="actionButtonReturn">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510" name="Text Box 7"/>
          <p:cNvSpPr txBox="1">
            <a:spLocks noChangeArrowheads="1"/>
          </p:cNvSpPr>
          <p:nvPr/>
        </p:nvSpPr>
        <p:spPr bwMode="auto">
          <a:xfrm>
            <a:off x="457200" y="990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4400">
                <a:latin typeface="Arial Rounded MT Bold" pitchFamily="34" charset="0"/>
              </a:rPr>
              <a:t>This mathematical practice requires </a:t>
            </a:r>
            <a:r>
              <a:rPr lang="en-US" sz="4400" u="sng">
                <a:latin typeface="Arial Rounded MT Bold" pitchFamily="34" charset="0"/>
              </a:rPr>
              <a:t>students</a:t>
            </a:r>
            <a:r>
              <a:rPr lang="en-US" sz="4400">
                <a:latin typeface="Arial Rounded MT Bold" pitchFamily="34" charset="0"/>
              </a:rPr>
              <a:t> to be sufficiently familiar with appropriate tools to decide when each tool is helpful, knowing both the benefit and limitations of each tool.</a:t>
            </a:r>
          </a:p>
        </p:txBody>
      </p:sp>
    </p:spTree>
    <p:extLst>
      <p:ext uri="{BB962C8B-B14F-4D97-AF65-F5344CB8AC3E}">
        <p14:creationId xmlns:p14="http://schemas.microsoft.com/office/powerpoint/2010/main" val="810329144"/>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8000"/>
                                  </p:stCondLst>
                                  <p:childTnLst>
                                    <p:cmd type="call" cmd="playFrom(0.0)">
                                      <p:cBhvr>
                                        <p:cTn id="6" dur="479" fill="hold"/>
                                        <p:tgtEl>
                                          <p:spTgt spid="3072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Next" delay="0">
                      <p:tgtEl>
                        <p:sldTgt/>
                      </p:tgtEl>
                    </p:cond>
                    <p:cond evt="onPrev" delay="0">
                      <p:tgtEl>
                        <p:sldTgt/>
                      </p:tgtEl>
                    </p:cond>
                    <p:cond evt="onStopAudio" delay="0">
                      <p:tgtEl>
                        <p:sldTgt/>
                      </p:tgtEl>
                    </p:cond>
                  </p:endCondLst>
                </p:cTn>
                <p:tgtEl>
                  <p:spTgt spid="3072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8" name="Group 44"/>
          <p:cNvGrpSpPr>
            <a:grpSpLocks/>
          </p:cNvGrpSpPr>
          <p:nvPr/>
        </p:nvGrpSpPr>
        <p:grpSpPr bwMode="auto">
          <a:xfrm>
            <a:off x="0" y="1195388"/>
            <a:ext cx="1752600" cy="1066800"/>
            <a:chOff x="2352" y="0"/>
            <a:chExt cx="1104" cy="672"/>
          </a:xfrm>
        </p:grpSpPr>
        <p:sp>
          <p:nvSpPr>
            <p:cNvPr id="4217" name="Rectangle 43"/>
            <p:cNvSpPr>
              <a:spLocks noChangeArrowheads="1"/>
            </p:cNvSpPr>
            <p:nvPr/>
          </p:nvSpPr>
          <p:spPr bwMode="auto">
            <a:xfrm>
              <a:off x="2352" y="0"/>
              <a:ext cx="1104" cy="672"/>
            </a:xfrm>
            <a:prstGeom prst="rect">
              <a:avLst/>
            </a:prstGeom>
            <a:gradFill rotWithShape="0">
              <a:gsLst>
                <a:gs pos="0">
                  <a:srgbClr val="3399FF"/>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4218" name="Picture 42" descr="jeopard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5" y="180"/>
              <a:ext cx="1068"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099" name="Group 45"/>
          <p:cNvGrpSpPr>
            <a:grpSpLocks/>
          </p:cNvGrpSpPr>
          <p:nvPr/>
        </p:nvGrpSpPr>
        <p:grpSpPr bwMode="auto">
          <a:xfrm>
            <a:off x="1905000" y="1195388"/>
            <a:ext cx="1752600" cy="1066800"/>
            <a:chOff x="2352" y="0"/>
            <a:chExt cx="1104" cy="672"/>
          </a:xfrm>
        </p:grpSpPr>
        <p:sp>
          <p:nvSpPr>
            <p:cNvPr id="4215" name="Rectangle 46"/>
            <p:cNvSpPr>
              <a:spLocks noChangeArrowheads="1"/>
            </p:cNvSpPr>
            <p:nvPr/>
          </p:nvSpPr>
          <p:spPr bwMode="auto">
            <a:xfrm>
              <a:off x="2352" y="0"/>
              <a:ext cx="1104" cy="672"/>
            </a:xfrm>
            <a:prstGeom prst="rect">
              <a:avLst/>
            </a:prstGeom>
            <a:gradFill rotWithShape="0">
              <a:gsLst>
                <a:gs pos="0">
                  <a:srgbClr val="3399FF"/>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4216" name="Picture 47" descr="jeopard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5" y="180"/>
              <a:ext cx="1068"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100" name="Group 48"/>
          <p:cNvGrpSpPr>
            <a:grpSpLocks/>
          </p:cNvGrpSpPr>
          <p:nvPr/>
        </p:nvGrpSpPr>
        <p:grpSpPr bwMode="auto">
          <a:xfrm>
            <a:off x="3733800" y="1177925"/>
            <a:ext cx="1752600" cy="1066800"/>
            <a:chOff x="2352" y="0"/>
            <a:chExt cx="1104" cy="672"/>
          </a:xfrm>
        </p:grpSpPr>
        <p:sp>
          <p:nvSpPr>
            <p:cNvPr id="4213" name="Rectangle 49"/>
            <p:cNvSpPr>
              <a:spLocks noChangeArrowheads="1"/>
            </p:cNvSpPr>
            <p:nvPr/>
          </p:nvSpPr>
          <p:spPr bwMode="auto">
            <a:xfrm>
              <a:off x="2352" y="0"/>
              <a:ext cx="1104" cy="672"/>
            </a:xfrm>
            <a:prstGeom prst="rect">
              <a:avLst/>
            </a:prstGeom>
            <a:gradFill rotWithShape="0">
              <a:gsLst>
                <a:gs pos="0">
                  <a:srgbClr val="3399FF"/>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4214" name="Picture 50" descr="jeopard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5" y="180"/>
              <a:ext cx="1068"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101" name="Group 51"/>
          <p:cNvGrpSpPr>
            <a:grpSpLocks/>
          </p:cNvGrpSpPr>
          <p:nvPr/>
        </p:nvGrpSpPr>
        <p:grpSpPr bwMode="auto">
          <a:xfrm>
            <a:off x="5543550" y="1177925"/>
            <a:ext cx="1752600" cy="1066800"/>
            <a:chOff x="2352" y="0"/>
            <a:chExt cx="1104" cy="672"/>
          </a:xfrm>
        </p:grpSpPr>
        <p:sp>
          <p:nvSpPr>
            <p:cNvPr id="4211" name="Rectangle 52"/>
            <p:cNvSpPr>
              <a:spLocks noChangeArrowheads="1"/>
            </p:cNvSpPr>
            <p:nvPr/>
          </p:nvSpPr>
          <p:spPr bwMode="auto">
            <a:xfrm>
              <a:off x="2352" y="0"/>
              <a:ext cx="1104" cy="672"/>
            </a:xfrm>
            <a:prstGeom prst="rect">
              <a:avLst/>
            </a:prstGeom>
            <a:gradFill rotWithShape="0">
              <a:gsLst>
                <a:gs pos="0">
                  <a:srgbClr val="3399FF"/>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4212" name="Picture 53" descr="jeopard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5" y="180"/>
              <a:ext cx="1068"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102" name="Group 54"/>
          <p:cNvGrpSpPr>
            <a:grpSpLocks/>
          </p:cNvGrpSpPr>
          <p:nvPr/>
        </p:nvGrpSpPr>
        <p:grpSpPr bwMode="auto">
          <a:xfrm>
            <a:off x="7391400" y="1195388"/>
            <a:ext cx="1752600" cy="1066800"/>
            <a:chOff x="2352" y="0"/>
            <a:chExt cx="1104" cy="672"/>
          </a:xfrm>
        </p:grpSpPr>
        <p:sp>
          <p:nvSpPr>
            <p:cNvPr id="4209" name="Rectangle 55"/>
            <p:cNvSpPr>
              <a:spLocks noChangeArrowheads="1"/>
            </p:cNvSpPr>
            <p:nvPr/>
          </p:nvSpPr>
          <p:spPr bwMode="auto">
            <a:xfrm>
              <a:off x="2352" y="0"/>
              <a:ext cx="1104" cy="672"/>
            </a:xfrm>
            <a:prstGeom prst="rect">
              <a:avLst/>
            </a:prstGeom>
            <a:gradFill rotWithShape="0">
              <a:gsLst>
                <a:gs pos="0">
                  <a:srgbClr val="3399FF"/>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4210" name="Picture 56" descr="jeopard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5" y="180"/>
              <a:ext cx="1068"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103" name="Group 59"/>
          <p:cNvGrpSpPr>
            <a:grpSpLocks/>
          </p:cNvGrpSpPr>
          <p:nvPr/>
        </p:nvGrpSpPr>
        <p:grpSpPr bwMode="auto">
          <a:xfrm>
            <a:off x="0" y="2379663"/>
            <a:ext cx="1752600" cy="1066800"/>
            <a:chOff x="2352" y="0"/>
            <a:chExt cx="1104" cy="672"/>
          </a:xfrm>
        </p:grpSpPr>
        <p:sp>
          <p:nvSpPr>
            <p:cNvPr id="4207" name="Rectangle 60"/>
            <p:cNvSpPr>
              <a:spLocks noChangeArrowheads="1"/>
            </p:cNvSpPr>
            <p:nvPr/>
          </p:nvSpPr>
          <p:spPr bwMode="auto">
            <a:xfrm>
              <a:off x="2352" y="0"/>
              <a:ext cx="1104" cy="672"/>
            </a:xfrm>
            <a:prstGeom prst="rect">
              <a:avLst/>
            </a:prstGeom>
            <a:gradFill rotWithShape="0">
              <a:gsLst>
                <a:gs pos="0">
                  <a:srgbClr val="3399FF"/>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4208" name="Picture 61" descr="jeopard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5" y="180"/>
              <a:ext cx="1068"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104" name="Group 62"/>
          <p:cNvGrpSpPr>
            <a:grpSpLocks/>
          </p:cNvGrpSpPr>
          <p:nvPr/>
        </p:nvGrpSpPr>
        <p:grpSpPr bwMode="auto">
          <a:xfrm>
            <a:off x="1905000" y="2379663"/>
            <a:ext cx="1752600" cy="1066800"/>
            <a:chOff x="2352" y="0"/>
            <a:chExt cx="1104" cy="672"/>
          </a:xfrm>
        </p:grpSpPr>
        <p:sp>
          <p:nvSpPr>
            <p:cNvPr id="4205" name="Rectangle 63"/>
            <p:cNvSpPr>
              <a:spLocks noChangeArrowheads="1"/>
            </p:cNvSpPr>
            <p:nvPr/>
          </p:nvSpPr>
          <p:spPr bwMode="auto">
            <a:xfrm>
              <a:off x="2352" y="0"/>
              <a:ext cx="1104" cy="672"/>
            </a:xfrm>
            <a:prstGeom prst="rect">
              <a:avLst/>
            </a:prstGeom>
            <a:gradFill rotWithShape="0">
              <a:gsLst>
                <a:gs pos="0">
                  <a:srgbClr val="3399FF"/>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4206" name="Picture 64" descr="jeopard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5" y="180"/>
              <a:ext cx="1068"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105" name="Group 65"/>
          <p:cNvGrpSpPr>
            <a:grpSpLocks/>
          </p:cNvGrpSpPr>
          <p:nvPr/>
        </p:nvGrpSpPr>
        <p:grpSpPr bwMode="auto">
          <a:xfrm>
            <a:off x="3733800" y="2362200"/>
            <a:ext cx="1752600" cy="1066800"/>
            <a:chOff x="2352" y="0"/>
            <a:chExt cx="1104" cy="672"/>
          </a:xfrm>
        </p:grpSpPr>
        <p:sp>
          <p:nvSpPr>
            <p:cNvPr id="4203" name="Rectangle 66"/>
            <p:cNvSpPr>
              <a:spLocks noChangeArrowheads="1"/>
            </p:cNvSpPr>
            <p:nvPr/>
          </p:nvSpPr>
          <p:spPr bwMode="auto">
            <a:xfrm>
              <a:off x="2352" y="0"/>
              <a:ext cx="1104" cy="672"/>
            </a:xfrm>
            <a:prstGeom prst="rect">
              <a:avLst/>
            </a:prstGeom>
            <a:gradFill rotWithShape="0">
              <a:gsLst>
                <a:gs pos="0">
                  <a:srgbClr val="3399FF"/>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4204" name="Picture 67" descr="jeopard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5" y="180"/>
              <a:ext cx="1068"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106" name="Group 68"/>
          <p:cNvGrpSpPr>
            <a:grpSpLocks/>
          </p:cNvGrpSpPr>
          <p:nvPr/>
        </p:nvGrpSpPr>
        <p:grpSpPr bwMode="auto">
          <a:xfrm>
            <a:off x="5543550" y="2362200"/>
            <a:ext cx="1752600" cy="1066800"/>
            <a:chOff x="2352" y="0"/>
            <a:chExt cx="1104" cy="672"/>
          </a:xfrm>
        </p:grpSpPr>
        <p:sp>
          <p:nvSpPr>
            <p:cNvPr id="4201" name="Rectangle 69"/>
            <p:cNvSpPr>
              <a:spLocks noChangeArrowheads="1"/>
            </p:cNvSpPr>
            <p:nvPr/>
          </p:nvSpPr>
          <p:spPr bwMode="auto">
            <a:xfrm>
              <a:off x="2352" y="0"/>
              <a:ext cx="1104" cy="672"/>
            </a:xfrm>
            <a:prstGeom prst="rect">
              <a:avLst/>
            </a:prstGeom>
            <a:gradFill rotWithShape="0">
              <a:gsLst>
                <a:gs pos="0">
                  <a:srgbClr val="3399FF"/>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4202" name="Picture 70" descr="jeopard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5" y="180"/>
              <a:ext cx="1068"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107" name="Group 71"/>
          <p:cNvGrpSpPr>
            <a:grpSpLocks/>
          </p:cNvGrpSpPr>
          <p:nvPr/>
        </p:nvGrpSpPr>
        <p:grpSpPr bwMode="auto">
          <a:xfrm>
            <a:off x="7391400" y="2379663"/>
            <a:ext cx="1752600" cy="1066800"/>
            <a:chOff x="2352" y="0"/>
            <a:chExt cx="1104" cy="672"/>
          </a:xfrm>
        </p:grpSpPr>
        <p:sp>
          <p:nvSpPr>
            <p:cNvPr id="4199" name="Rectangle 72"/>
            <p:cNvSpPr>
              <a:spLocks noChangeArrowheads="1"/>
            </p:cNvSpPr>
            <p:nvPr/>
          </p:nvSpPr>
          <p:spPr bwMode="auto">
            <a:xfrm>
              <a:off x="2352" y="0"/>
              <a:ext cx="1104" cy="672"/>
            </a:xfrm>
            <a:prstGeom prst="rect">
              <a:avLst/>
            </a:prstGeom>
            <a:gradFill rotWithShape="0">
              <a:gsLst>
                <a:gs pos="0">
                  <a:srgbClr val="3399FF"/>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4200" name="Picture 73" descr="jeopard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5" y="180"/>
              <a:ext cx="1068"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108" name="Group 75"/>
          <p:cNvGrpSpPr>
            <a:grpSpLocks/>
          </p:cNvGrpSpPr>
          <p:nvPr/>
        </p:nvGrpSpPr>
        <p:grpSpPr bwMode="auto">
          <a:xfrm>
            <a:off x="0" y="3522663"/>
            <a:ext cx="1752600" cy="1066800"/>
            <a:chOff x="2352" y="0"/>
            <a:chExt cx="1104" cy="672"/>
          </a:xfrm>
        </p:grpSpPr>
        <p:sp>
          <p:nvSpPr>
            <p:cNvPr id="4197" name="Rectangle 76"/>
            <p:cNvSpPr>
              <a:spLocks noChangeArrowheads="1"/>
            </p:cNvSpPr>
            <p:nvPr/>
          </p:nvSpPr>
          <p:spPr bwMode="auto">
            <a:xfrm>
              <a:off x="2352" y="0"/>
              <a:ext cx="1104" cy="672"/>
            </a:xfrm>
            <a:prstGeom prst="rect">
              <a:avLst/>
            </a:prstGeom>
            <a:gradFill rotWithShape="0">
              <a:gsLst>
                <a:gs pos="0">
                  <a:srgbClr val="3399FF"/>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4198" name="Picture 77" descr="jeopard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5" y="180"/>
              <a:ext cx="1068"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109" name="Group 78"/>
          <p:cNvGrpSpPr>
            <a:grpSpLocks/>
          </p:cNvGrpSpPr>
          <p:nvPr/>
        </p:nvGrpSpPr>
        <p:grpSpPr bwMode="auto">
          <a:xfrm>
            <a:off x="1905000" y="3522663"/>
            <a:ext cx="1752600" cy="1066800"/>
            <a:chOff x="2352" y="0"/>
            <a:chExt cx="1104" cy="672"/>
          </a:xfrm>
        </p:grpSpPr>
        <p:sp>
          <p:nvSpPr>
            <p:cNvPr id="4195" name="Rectangle 79"/>
            <p:cNvSpPr>
              <a:spLocks noChangeArrowheads="1"/>
            </p:cNvSpPr>
            <p:nvPr/>
          </p:nvSpPr>
          <p:spPr bwMode="auto">
            <a:xfrm>
              <a:off x="2352" y="0"/>
              <a:ext cx="1104" cy="672"/>
            </a:xfrm>
            <a:prstGeom prst="rect">
              <a:avLst/>
            </a:prstGeom>
            <a:gradFill rotWithShape="0">
              <a:gsLst>
                <a:gs pos="0">
                  <a:srgbClr val="3399FF"/>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4196" name="Picture 80" descr="jeopard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5" y="180"/>
              <a:ext cx="1068"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110" name="Group 81"/>
          <p:cNvGrpSpPr>
            <a:grpSpLocks/>
          </p:cNvGrpSpPr>
          <p:nvPr/>
        </p:nvGrpSpPr>
        <p:grpSpPr bwMode="auto">
          <a:xfrm>
            <a:off x="3733800" y="3505200"/>
            <a:ext cx="1752600" cy="1066800"/>
            <a:chOff x="2352" y="0"/>
            <a:chExt cx="1104" cy="672"/>
          </a:xfrm>
        </p:grpSpPr>
        <p:sp>
          <p:nvSpPr>
            <p:cNvPr id="4193" name="Rectangle 82"/>
            <p:cNvSpPr>
              <a:spLocks noChangeArrowheads="1"/>
            </p:cNvSpPr>
            <p:nvPr/>
          </p:nvSpPr>
          <p:spPr bwMode="auto">
            <a:xfrm>
              <a:off x="2352" y="0"/>
              <a:ext cx="1104" cy="672"/>
            </a:xfrm>
            <a:prstGeom prst="rect">
              <a:avLst/>
            </a:prstGeom>
            <a:gradFill rotWithShape="0">
              <a:gsLst>
                <a:gs pos="0">
                  <a:srgbClr val="3399FF"/>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4194" name="Picture 83" descr="jeopard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5" y="180"/>
              <a:ext cx="1068"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111" name="Group 84"/>
          <p:cNvGrpSpPr>
            <a:grpSpLocks/>
          </p:cNvGrpSpPr>
          <p:nvPr/>
        </p:nvGrpSpPr>
        <p:grpSpPr bwMode="auto">
          <a:xfrm>
            <a:off x="5543550" y="3505200"/>
            <a:ext cx="1752600" cy="1066800"/>
            <a:chOff x="2352" y="0"/>
            <a:chExt cx="1104" cy="672"/>
          </a:xfrm>
        </p:grpSpPr>
        <p:sp>
          <p:nvSpPr>
            <p:cNvPr id="4191" name="Rectangle 85"/>
            <p:cNvSpPr>
              <a:spLocks noChangeArrowheads="1"/>
            </p:cNvSpPr>
            <p:nvPr/>
          </p:nvSpPr>
          <p:spPr bwMode="auto">
            <a:xfrm>
              <a:off x="2352" y="0"/>
              <a:ext cx="1104" cy="672"/>
            </a:xfrm>
            <a:prstGeom prst="rect">
              <a:avLst/>
            </a:prstGeom>
            <a:gradFill rotWithShape="0">
              <a:gsLst>
                <a:gs pos="0">
                  <a:srgbClr val="3399FF"/>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4192" name="Picture 86" descr="jeopard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5" y="180"/>
              <a:ext cx="1068"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112" name="Group 87"/>
          <p:cNvGrpSpPr>
            <a:grpSpLocks/>
          </p:cNvGrpSpPr>
          <p:nvPr/>
        </p:nvGrpSpPr>
        <p:grpSpPr bwMode="auto">
          <a:xfrm>
            <a:off x="7391400" y="3522663"/>
            <a:ext cx="1752600" cy="1066800"/>
            <a:chOff x="2352" y="0"/>
            <a:chExt cx="1104" cy="672"/>
          </a:xfrm>
        </p:grpSpPr>
        <p:sp>
          <p:nvSpPr>
            <p:cNvPr id="4189" name="Rectangle 88"/>
            <p:cNvSpPr>
              <a:spLocks noChangeArrowheads="1"/>
            </p:cNvSpPr>
            <p:nvPr/>
          </p:nvSpPr>
          <p:spPr bwMode="auto">
            <a:xfrm>
              <a:off x="2352" y="0"/>
              <a:ext cx="1104" cy="672"/>
            </a:xfrm>
            <a:prstGeom prst="rect">
              <a:avLst/>
            </a:prstGeom>
            <a:gradFill rotWithShape="0">
              <a:gsLst>
                <a:gs pos="0">
                  <a:srgbClr val="3399FF"/>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4190" name="Picture 89" descr="jeopard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5" y="180"/>
              <a:ext cx="1068"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113" name="Group 91"/>
          <p:cNvGrpSpPr>
            <a:grpSpLocks/>
          </p:cNvGrpSpPr>
          <p:nvPr/>
        </p:nvGrpSpPr>
        <p:grpSpPr bwMode="auto">
          <a:xfrm>
            <a:off x="0" y="4665663"/>
            <a:ext cx="1752600" cy="1066800"/>
            <a:chOff x="2352" y="0"/>
            <a:chExt cx="1104" cy="672"/>
          </a:xfrm>
        </p:grpSpPr>
        <p:sp>
          <p:nvSpPr>
            <p:cNvPr id="4187" name="Rectangle 92"/>
            <p:cNvSpPr>
              <a:spLocks noChangeArrowheads="1"/>
            </p:cNvSpPr>
            <p:nvPr/>
          </p:nvSpPr>
          <p:spPr bwMode="auto">
            <a:xfrm>
              <a:off x="2352" y="0"/>
              <a:ext cx="1104" cy="672"/>
            </a:xfrm>
            <a:prstGeom prst="rect">
              <a:avLst/>
            </a:prstGeom>
            <a:gradFill rotWithShape="0">
              <a:gsLst>
                <a:gs pos="0">
                  <a:srgbClr val="3399FF"/>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4188" name="Picture 93" descr="jeopard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5" y="180"/>
              <a:ext cx="1068"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114" name="Group 94"/>
          <p:cNvGrpSpPr>
            <a:grpSpLocks/>
          </p:cNvGrpSpPr>
          <p:nvPr/>
        </p:nvGrpSpPr>
        <p:grpSpPr bwMode="auto">
          <a:xfrm>
            <a:off x="1905000" y="4665663"/>
            <a:ext cx="1752600" cy="1066800"/>
            <a:chOff x="2352" y="0"/>
            <a:chExt cx="1104" cy="672"/>
          </a:xfrm>
        </p:grpSpPr>
        <p:sp>
          <p:nvSpPr>
            <p:cNvPr id="4185" name="Rectangle 95"/>
            <p:cNvSpPr>
              <a:spLocks noChangeArrowheads="1"/>
            </p:cNvSpPr>
            <p:nvPr/>
          </p:nvSpPr>
          <p:spPr bwMode="auto">
            <a:xfrm>
              <a:off x="2352" y="0"/>
              <a:ext cx="1104" cy="672"/>
            </a:xfrm>
            <a:prstGeom prst="rect">
              <a:avLst/>
            </a:prstGeom>
            <a:gradFill rotWithShape="0">
              <a:gsLst>
                <a:gs pos="0">
                  <a:srgbClr val="3399FF"/>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4186" name="Picture 96" descr="jeopard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5" y="180"/>
              <a:ext cx="1068"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115" name="Group 97"/>
          <p:cNvGrpSpPr>
            <a:grpSpLocks/>
          </p:cNvGrpSpPr>
          <p:nvPr/>
        </p:nvGrpSpPr>
        <p:grpSpPr bwMode="auto">
          <a:xfrm>
            <a:off x="3733800" y="4648200"/>
            <a:ext cx="1752600" cy="1066800"/>
            <a:chOff x="2352" y="0"/>
            <a:chExt cx="1104" cy="672"/>
          </a:xfrm>
        </p:grpSpPr>
        <p:sp>
          <p:nvSpPr>
            <p:cNvPr id="4183" name="Rectangle 98"/>
            <p:cNvSpPr>
              <a:spLocks noChangeArrowheads="1"/>
            </p:cNvSpPr>
            <p:nvPr/>
          </p:nvSpPr>
          <p:spPr bwMode="auto">
            <a:xfrm>
              <a:off x="2352" y="0"/>
              <a:ext cx="1104" cy="672"/>
            </a:xfrm>
            <a:prstGeom prst="rect">
              <a:avLst/>
            </a:prstGeom>
            <a:gradFill rotWithShape="0">
              <a:gsLst>
                <a:gs pos="0">
                  <a:srgbClr val="3399FF"/>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4184" name="Picture 99" descr="jeopard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5" y="180"/>
              <a:ext cx="1068"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116" name="Group 100"/>
          <p:cNvGrpSpPr>
            <a:grpSpLocks/>
          </p:cNvGrpSpPr>
          <p:nvPr/>
        </p:nvGrpSpPr>
        <p:grpSpPr bwMode="auto">
          <a:xfrm>
            <a:off x="5543550" y="4648200"/>
            <a:ext cx="1752600" cy="1066800"/>
            <a:chOff x="2352" y="0"/>
            <a:chExt cx="1104" cy="672"/>
          </a:xfrm>
        </p:grpSpPr>
        <p:sp>
          <p:nvSpPr>
            <p:cNvPr id="4181" name="Rectangle 101"/>
            <p:cNvSpPr>
              <a:spLocks noChangeArrowheads="1"/>
            </p:cNvSpPr>
            <p:nvPr/>
          </p:nvSpPr>
          <p:spPr bwMode="auto">
            <a:xfrm>
              <a:off x="2352" y="0"/>
              <a:ext cx="1104" cy="672"/>
            </a:xfrm>
            <a:prstGeom prst="rect">
              <a:avLst/>
            </a:prstGeom>
            <a:gradFill rotWithShape="0">
              <a:gsLst>
                <a:gs pos="0">
                  <a:srgbClr val="3399FF"/>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4182" name="Picture 102" descr="jeopard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5" y="180"/>
              <a:ext cx="1068"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117" name="Group 103"/>
          <p:cNvGrpSpPr>
            <a:grpSpLocks/>
          </p:cNvGrpSpPr>
          <p:nvPr/>
        </p:nvGrpSpPr>
        <p:grpSpPr bwMode="auto">
          <a:xfrm>
            <a:off x="7391400" y="4665663"/>
            <a:ext cx="1752600" cy="1066800"/>
            <a:chOff x="2352" y="0"/>
            <a:chExt cx="1104" cy="672"/>
          </a:xfrm>
        </p:grpSpPr>
        <p:sp>
          <p:nvSpPr>
            <p:cNvPr id="4179" name="Rectangle 104"/>
            <p:cNvSpPr>
              <a:spLocks noChangeArrowheads="1"/>
            </p:cNvSpPr>
            <p:nvPr/>
          </p:nvSpPr>
          <p:spPr bwMode="auto">
            <a:xfrm>
              <a:off x="2352" y="0"/>
              <a:ext cx="1104" cy="672"/>
            </a:xfrm>
            <a:prstGeom prst="rect">
              <a:avLst/>
            </a:prstGeom>
            <a:gradFill rotWithShape="0">
              <a:gsLst>
                <a:gs pos="0">
                  <a:srgbClr val="3399FF"/>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4180" name="Picture 105" descr="jeopard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5" y="180"/>
              <a:ext cx="1068"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118" name="Group 107"/>
          <p:cNvGrpSpPr>
            <a:grpSpLocks/>
          </p:cNvGrpSpPr>
          <p:nvPr/>
        </p:nvGrpSpPr>
        <p:grpSpPr bwMode="auto">
          <a:xfrm>
            <a:off x="0" y="5791200"/>
            <a:ext cx="1752600" cy="1066800"/>
            <a:chOff x="2352" y="0"/>
            <a:chExt cx="1104" cy="672"/>
          </a:xfrm>
        </p:grpSpPr>
        <p:sp>
          <p:nvSpPr>
            <p:cNvPr id="4177" name="Rectangle 108"/>
            <p:cNvSpPr>
              <a:spLocks noChangeArrowheads="1"/>
            </p:cNvSpPr>
            <p:nvPr/>
          </p:nvSpPr>
          <p:spPr bwMode="auto">
            <a:xfrm>
              <a:off x="2352" y="0"/>
              <a:ext cx="1104" cy="672"/>
            </a:xfrm>
            <a:prstGeom prst="rect">
              <a:avLst/>
            </a:prstGeom>
            <a:gradFill rotWithShape="0">
              <a:gsLst>
                <a:gs pos="0">
                  <a:srgbClr val="3399FF"/>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4178" name="Picture 109" descr="jeopard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5" y="180"/>
              <a:ext cx="1068"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119" name="Group 110"/>
          <p:cNvGrpSpPr>
            <a:grpSpLocks/>
          </p:cNvGrpSpPr>
          <p:nvPr/>
        </p:nvGrpSpPr>
        <p:grpSpPr bwMode="auto">
          <a:xfrm>
            <a:off x="1905000" y="5791200"/>
            <a:ext cx="1752600" cy="1066800"/>
            <a:chOff x="2352" y="0"/>
            <a:chExt cx="1104" cy="672"/>
          </a:xfrm>
        </p:grpSpPr>
        <p:sp>
          <p:nvSpPr>
            <p:cNvPr id="4175" name="Rectangle 111"/>
            <p:cNvSpPr>
              <a:spLocks noChangeArrowheads="1"/>
            </p:cNvSpPr>
            <p:nvPr/>
          </p:nvSpPr>
          <p:spPr bwMode="auto">
            <a:xfrm>
              <a:off x="2352" y="0"/>
              <a:ext cx="1104" cy="672"/>
            </a:xfrm>
            <a:prstGeom prst="rect">
              <a:avLst/>
            </a:prstGeom>
            <a:gradFill rotWithShape="0">
              <a:gsLst>
                <a:gs pos="0">
                  <a:srgbClr val="3399FF"/>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4176" name="Picture 112" descr="jeopard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5" y="180"/>
              <a:ext cx="1068"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120" name="Group 113"/>
          <p:cNvGrpSpPr>
            <a:grpSpLocks/>
          </p:cNvGrpSpPr>
          <p:nvPr/>
        </p:nvGrpSpPr>
        <p:grpSpPr bwMode="auto">
          <a:xfrm>
            <a:off x="3733800" y="5773738"/>
            <a:ext cx="1752600" cy="1066800"/>
            <a:chOff x="2352" y="0"/>
            <a:chExt cx="1104" cy="672"/>
          </a:xfrm>
        </p:grpSpPr>
        <p:sp>
          <p:nvSpPr>
            <p:cNvPr id="4173" name="Rectangle 114"/>
            <p:cNvSpPr>
              <a:spLocks noChangeArrowheads="1"/>
            </p:cNvSpPr>
            <p:nvPr/>
          </p:nvSpPr>
          <p:spPr bwMode="auto">
            <a:xfrm>
              <a:off x="2352" y="0"/>
              <a:ext cx="1104" cy="672"/>
            </a:xfrm>
            <a:prstGeom prst="rect">
              <a:avLst/>
            </a:prstGeom>
            <a:gradFill rotWithShape="0">
              <a:gsLst>
                <a:gs pos="0">
                  <a:srgbClr val="3399FF"/>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4174" name="Picture 115" descr="jeopard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5" y="180"/>
              <a:ext cx="1068"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121" name="Group 116"/>
          <p:cNvGrpSpPr>
            <a:grpSpLocks/>
          </p:cNvGrpSpPr>
          <p:nvPr/>
        </p:nvGrpSpPr>
        <p:grpSpPr bwMode="auto">
          <a:xfrm>
            <a:off x="5543550" y="5773738"/>
            <a:ext cx="1752600" cy="1066800"/>
            <a:chOff x="2352" y="0"/>
            <a:chExt cx="1104" cy="672"/>
          </a:xfrm>
        </p:grpSpPr>
        <p:sp>
          <p:nvSpPr>
            <p:cNvPr id="4171" name="Rectangle 117"/>
            <p:cNvSpPr>
              <a:spLocks noChangeArrowheads="1"/>
            </p:cNvSpPr>
            <p:nvPr/>
          </p:nvSpPr>
          <p:spPr bwMode="auto">
            <a:xfrm>
              <a:off x="2352" y="0"/>
              <a:ext cx="1104" cy="672"/>
            </a:xfrm>
            <a:prstGeom prst="rect">
              <a:avLst/>
            </a:prstGeom>
            <a:gradFill rotWithShape="0">
              <a:gsLst>
                <a:gs pos="0">
                  <a:srgbClr val="3399FF"/>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4172" name="Picture 118" descr="jeopard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5" y="180"/>
              <a:ext cx="1068"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122" name="Group 119"/>
          <p:cNvGrpSpPr>
            <a:grpSpLocks/>
          </p:cNvGrpSpPr>
          <p:nvPr/>
        </p:nvGrpSpPr>
        <p:grpSpPr bwMode="auto">
          <a:xfrm>
            <a:off x="7391400" y="5791200"/>
            <a:ext cx="1752600" cy="1066800"/>
            <a:chOff x="2352" y="0"/>
            <a:chExt cx="1104" cy="672"/>
          </a:xfrm>
        </p:grpSpPr>
        <p:sp>
          <p:nvSpPr>
            <p:cNvPr id="4169" name="Rectangle 120"/>
            <p:cNvSpPr>
              <a:spLocks noChangeArrowheads="1"/>
            </p:cNvSpPr>
            <p:nvPr/>
          </p:nvSpPr>
          <p:spPr bwMode="auto">
            <a:xfrm>
              <a:off x="2352" y="0"/>
              <a:ext cx="1104" cy="672"/>
            </a:xfrm>
            <a:prstGeom prst="rect">
              <a:avLst/>
            </a:prstGeom>
            <a:gradFill rotWithShape="0">
              <a:gsLst>
                <a:gs pos="0">
                  <a:srgbClr val="3399FF"/>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4170" name="Picture 121" descr="jeopard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5" y="180"/>
              <a:ext cx="1068"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123" name="Group 2"/>
          <p:cNvGrpSpPr>
            <a:grpSpLocks/>
          </p:cNvGrpSpPr>
          <p:nvPr/>
        </p:nvGrpSpPr>
        <p:grpSpPr bwMode="auto">
          <a:xfrm>
            <a:off x="0" y="0"/>
            <a:ext cx="9144000" cy="6858000"/>
            <a:chOff x="0" y="0"/>
            <a:chExt cx="5760" cy="4320"/>
          </a:xfrm>
        </p:grpSpPr>
        <p:sp>
          <p:nvSpPr>
            <p:cNvPr id="4160" name="Line 3"/>
            <p:cNvSpPr>
              <a:spLocks noChangeShapeType="1"/>
            </p:cNvSpPr>
            <p:nvPr/>
          </p:nvSpPr>
          <p:spPr bwMode="auto">
            <a:xfrm>
              <a:off x="1188" y="0"/>
              <a:ext cx="0" cy="432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61" name="Line 4"/>
            <p:cNvSpPr>
              <a:spLocks noChangeShapeType="1"/>
            </p:cNvSpPr>
            <p:nvPr/>
          </p:nvSpPr>
          <p:spPr bwMode="auto">
            <a:xfrm>
              <a:off x="2332" y="0"/>
              <a:ext cx="0" cy="432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62" name="Line 5"/>
            <p:cNvSpPr>
              <a:spLocks noChangeShapeType="1"/>
            </p:cNvSpPr>
            <p:nvPr/>
          </p:nvSpPr>
          <p:spPr bwMode="auto">
            <a:xfrm>
              <a:off x="3475" y="0"/>
              <a:ext cx="0" cy="432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63" name="Line 6"/>
            <p:cNvSpPr>
              <a:spLocks noChangeShapeType="1"/>
            </p:cNvSpPr>
            <p:nvPr/>
          </p:nvSpPr>
          <p:spPr bwMode="auto">
            <a:xfrm>
              <a:off x="4617" y="0"/>
              <a:ext cx="0" cy="432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64" name="Line 7"/>
            <p:cNvSpPr>
              <a:spLocks noChangeShapeType="1"/>
            </p:cNvSpPr>
            <p:nvPr/>
          </p:nvSpPr>
          <p:spPr bwMode="auto">
            <a:xfrm>
              <a:off x="0" y="723"/>
              <a:ext cx="576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65" name="Line 8"/>
            <p:cNvSpPr>
              <a:spLocks noChangeShapeType="1"/>
            </p:cNvSpPr>
            <p:nvPr/>
          </p:nvSpPr>
          <p:spPr bwMode="auto">
            <a:xfrm>
              <a:off x="0" y="1444"/>
              <a:ext cx="576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66" name="Line 9"/>
            <p:cNvSpPr>
              <a:spLocks noChangeShapeType="1"/>
            </p:cNvSpPr>
            <p:nvPr/>
          </p:nvSpPr>
          <p:spPr bwMode="auto">
            <a:xfrm>
              <a:off x="0" y="2167"/>
              <a:ext cx="576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67" name="Line 10"/>
            <p:cNvSpPr>
              <a:spLocks noChangeShapeType="1"/>
            </p:cNvSpPr>
            <p:nvPr/>
          </p:nvSpPr>
          <p:spPr bwMode="auto">
            <a:xfrm>
              <a:off x="0" y="2888"/>
              <a:ext cx="576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68" name="Line 11"/>
            <p:cNvSpPr>
              <a:spLocks noChangeShapeType="1"/>
            </p:cNvSpPr>
            <p:nvPr/>
          </p:nvSpPr>
          <p:spPr bwMode="auto">
            <a:xfrm>
              <a:off x="0" y="3611"/>
              <a:ext cx="576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72830" name="Text Box 126"/>
          <p:cNvSpPr txBox="1">
            <a:spLocks noChangeArrowheads="1"/>
          </p:cNvSpPr>
          <p:nvPr/>
        </p:nvSpPr>
        <p:spPr bwMode="auto">
          <a:xfrm>
            <a:off x="7391400" y="1219200"/>
            <a:ext cx="1752600" cy="990600"/>
          </a:xfrm>
          <a:prstGeom prst="rect">
            <a:avLst/>
          </a:prstGeom>
          <a:solidFill>
            <a:srgbClr val="00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p>
            <a:pPr algn="ctr">
              <a:defRPr/>
            </a:pPr>
            <a:r>
              <a:rPr lang="en-US" sz="3600" b="1" u="sng">
                <a:effectLst>
                  <a:outerShdw blurRad="38100" dist="38100" dir="2700000" algn="tl">
                    <a:srgbClr val="000000"/>
                  </a:outerShdw>
                </a:effectLst>
                <a:latin typeface="Arial Narrow" pitchFamily="34" charset="0"/>
                <a:cs typeface="Arial" pitchFamily="34" charset="0"/>
              </a:rPr>
              <a:t>$100</a:t>
            </a:r>
            <a:endParaRPr lang="en-US" sz="3600" b="1">
              <a:effectLst>
                <a:outerShdw blurRad="38100" dist="38100" dir="2700000" algn="tl">
                  <a:srgbClr val="000000"/>
                </a:outerShdw>
              </a:effectLst>
              <a:latin typeface="Arial Narrow" pitchFamily="34" charset="0"/>
              <a:cs typeface="Arial" pitchFamily="34" charset="0"/>
            </a:endParaRPr>
          </a:p>
        </p:txBody>
      </p:sp>
      <p:sp>
        <p:nvSpPr>
          <p:cNvPr id="72842" name="Text Box 138"/>
          <p:cNvSpPr txBox="1">
            <a:spLocks noChangeArrowheads="1"/>
          </p:cNvSpPr>
          <p:nvPr/>
        </p:nvSpPr>
        <p:spPr bwMode="auto">
          <a:xfrm>
            <a:off x="1905000" y="4648200"/>
            <a:ext cx="1752600" cy="990600"/>
          </a:xfrm>
          <a:prstGeom prst="rect">
            <a:avLst/>
          </a:prstGeom>
          <a:solidFill>
            <a:srgbClr val="00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p>
            <a:pPr algn="ctr">
              <a:defRPr/>
            </a:pPr>
            <a:r>
              <a:rPr lang="en-US" sz="3600" b="1" u="sng">
                <a:effectLst>
                  <a:outerShdw blurRad="38100" dist="38100" dir="2700000" algn="tl">
                    <a:srgbClr val="000000"/>
                  </a:outerShdw>
                </a:effectLst>
                <a:latin typeface="Arial Narrow" pitchFamily="34" charset="0"/>
                <a:cs typeface="Arial" pitchFamily="34" charset="0"/>
              </a:rPr>
              <a:t>$400</a:t>
            </a:r>
            <a:endParaRPr lang="en-US" sz="3600" b="1">
              <a:effectLst>
                <a:outerShdw blurRad="38100" dist="38100" dir="2700000" algn="tl">
                  <a:srgbClr val="000000"/>
                </a:outerShdw>
              </a:effectLst>
              <a:latin typeface="Arial Narrow" pitchFamily="34" charset="0"/>
              <a:cs typeface="Arial" pitchFamily="34" charset="0"/>
            </a:endParaRPr>
          </a:p>
        </p:txBody>
      </p:sp>
      <p:grpSp>
        <p:nvGrpSpPr>
          <p:cNvPr id="72866" name="Group 162"/>
          <p:cNvGrpSpPr>
            <a:grpSpLocks/>
          </p:cNvGrpSpPr>
          <p:nvPr/>
        </p:nvGrpSpPr>
        <p:grpSpPr bwMode="auto">
          <a:xfrm>
            <a:off x="5562600" y="2362200"/>
            <a:ext cx="3581400" cy="2133600"/>
            <a:chOff x="3504" y="1488"/>
            <a:chExt cx="2256" cy="1344"/>
          </a:xfrm>
        </p:grpSpPr>
        <p:sp>
          <p:nvSpPr>
            <p:cNvPr id="72840" name="Text Box 136"/>
            <p:cNvSpPr txBox="1">
              <a:spLocks noChangeArrowheads="1"/>
            </p:cNvSpPr>
            <p:nvPr/>
          </p:nvSpPr>
          <p:spPr bwMode="auto">
            <a:xfrm>
              <a:off x="4656" y="2208"/>
              <a:ext cx="1104" cy="624"/>
            </a:xfrm>
            <a:prstGeom prst="rect">
              <a:avLst/>
            </a:prstGeom>
            <a:solidFill>
              <a:srgbClr val="00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p>
              <a:pPr algn="ctr">
                <a:defRPr/>
              </a:pPr>
              <a:r>
                <a:rPr lang="en-US" sz="3600" b="1" u="sng">
                  <a:effectLst>
                    <a:outerShdw blurRad="38100" dist="38100" dir="2700000" algn="tl">
                      <a:srgbClr val="000000"/>
                    </a:outerShdw>
                  </a:effectLst>
                  <a:latin typeface="Arial Narrow" pitchFamily="34" charset="0"/>
                  <a:cs typeface="Arial" pitchFamily="34" charset="0"/>
                </a:rPr>
                <a:t>$300</a:t>
              </a:r>
              <a:endParaRPr lang="en-US" sz="3600" b="1">
                <a:effectLst>
                  <a:outerShdw blurRad="38100" dist="38100" dir="2700000" algn="tl">
                    <a:srgbClr val="000000"/>
                  </a:outerShdw>
                </a:effectLst>
                <a:latin typeface="Arial Narrow" pitchFamily="34" charset="0"/>
                <a:cs typeface="Arial" pitchFamily="34" charset="0"/>
              </a:endParaRPr>
            </a:p>
          </p:txBody>
        </p:sp>
        <p:sp>
          <p:nvSpPr>
            <p:cNvPr id="72834" name="Text Box 130"/>
            <p:cNvSpPr txBox="1">
              <a:spLocks noChangeArrowheads="1"/>
            </p:cNvSpPr>
            <p:nvPr/>
          </p:nvSpPr>
          <p:spPr bwMode="auto">
            <a:xfrm>
              <a:off x="3504" y="1488"/>
              <a:ext cx="1104" cy="624"/>
            </a:xfrm>
            <a:prstGeom prst="rect">
              <a:avLst/>
            </a:prstGeom>
            <a:solidFill>
              <a:srgbClr val="00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p>
              <a:pPr algn="ctr">
                <a:defRPr/>
              </a:pPr>
              <a:r>
                <a:rPr lang="en-US" sz="3600" b="1" u="sng">
                  <a:effectLst>
                    <a:outerShdw blurRad="38100" dist="38100" dir="2700000" algn="tl">
                      <a:srgbClr val="000000"/>
                    </a:outerShdw>
                  </a:effectLst>
                  <a:latin typeface="Arial Narrow" pitchFamily="34" charset="0"/>
                  <a:cs typeface="Arial" pitchFamily="34" charset="0"/>
                </a:rPr>
                <a:t>$200</a:t>
              </a:r>
              <a:endParaRPr lang="en-US" sz="3600" b="1">
                <a:effectLst>
                  <a:outerShdw blurRad="38100" dist="38100" dir="2700000" algn="tl">
                    <a:srgbClr val="000000"/>
                  </a:outerShdw>
                </a:effectLst>
                <a:latin typeface="Arial Narrow" pitchFamily="34" charset="0"/>
                <a:cs typeface="Arial" pitchFamily="34" charset="0"/>
              </a:endParaRPr>
            </a:p>
          </p:txBody>
        </p:sp>
      </p:grpSp>
      <p:sp>
        <p:nvSpPr>
          <p:cNvPr id="72844" name="Text Box 140"/>
          <p:cNvSpPr txBox="1">
            <a:spLocks noChangeArrowheads="1"/>
          </p:cNvSpPr>
          <p:nvPr/>
        </p:nvSpPr>
        <p:spPr bwMode="auto">
          <a:xfrm>
            <a:off x="5562600" y="4648200"/>
            <a:ext cx="1752600" cy="990600"/>
          </a:xfrm>
          <a:prstGeom prst="rect">
            <a:avLst/>
          </a:prstGeom>
          <a:solidFill>
            <a:srgbClr val="00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p>
            <a:pPr algn="ctr">
              <a:defRPr/>
            </a:pPr>
            <a:r>
              <a:rPr lang="en-US" sz="3600" b="1" u="sng">
                <a:effectLst>
                  <a:outerShdw blurRad="38100" dist="38100" dir="2700000" algn="tl">
                    <a:srgbClr val="000000"/>
                  </a:outerShdw>
                </a:effectLst>
                <a:latin typeface="Arial Narrow" pitchFamily="34" charset="0"/>
                <a:cs typeface="Arial" pitchFamily="34" charset="0"/>
              </a:rPr>
              <a:t>$400</a:t>
            </a:r>
            <a:endParaRPr lang="en-US" sz="3600" b="1">
              <a:effectLst>
                <a:outerShdw blurRad="38100" dist="38100" dir="2700000" algn="tl">
                  <a:srgbClr val="000000"/>
                </a:outerShdw>
              </a:effectLst>
              <a:latin typeface="Arial Narrow" pitchFamily="34" charset="0"/>
              <a:cs typeface="Arial" pitchFamily="34" charset="0"/>
            </a:endParaRPr>
          </a:p>
        </p:txBody>
      </p:sp>
      <p:grpSp>
        <p:nvGrpSpPr>
          <p:cNvPr id="72871" name="Group 167"/>
          <p:cNvGrpSpPr>
            <a:grpSpLocks/>
          </p:cNvGrpSpPr>
          <p:nvPr/>
        </p:nvGrpSpPr>
        <p:grpSpPr bwMode="auto">
          <a:xfrm>
            <a:off x="3733800" y="1219200"/>
            <a:ext cx="3581400" cy="2133600"/>
            <a:chOff x="2352" y="768"/>
            <a:chExt cx="2256" cy="1344"/>
          </a:xfrm>
        </p:grpSpPr>
        <p:sp>
          <p:nvSpPr>
            <p:cNvPr id="72833" name="Text Box 129"/>
            <p:cNvSpPr txBox="1">
              <a:spLocks noChangeArrowheads="1"/>
            </p:cNvSpPr>
            <p:nvPr/>
          </p:nvSpPr>
          <p:spPr bwMode="auto">
            <a:xfrm>
              <a:off x="2352" y="1488"/>
              <a:ext cx="1104" cy="624"/>
            </a:xfrm>
            <a:prstGeom prst="rect">
              <a:avLst/>
            </a:prstGeom>
            <a:solidFill>
              <a:srgbClr val="00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p>
              <a:pPr algn="ctr">
                <a:defRPr/>
              </a:pPr>
              <a:r>
                <a:rPr lang="en-US" sz="3600" b="1" u="sng">
                  <a:effectLst>
                    <a:outerShdw blurRad="38100" dist="38100" dir="2700000" algn="tl">
                      <a:srgbClr val="000000"/>
                    </a:outerShdw>
                  </a:effectLst>
                  <a:latin typeface="Arial Narrow" pitchFamily="34" charset="0"/>
                  <a:cs typeface="Arial" pitchFamily="34" charset="0"/>
                </a:rPr>
                <a:t>$200</a:t>
              </a:r>
              <a:endParaRPr lang="en-US" sz="3600" b="1">
                <a:effectLst>
                  <a:outerShdw blurRad="38100" dist="38100" dir="2700000" algn="tl">
                    <a:srgbClr val="000000"/>
                  </a:outerShdw>
                </a:effectLst>
                <a:latin typeface="Arial Narrow" pitchFamily="34" charset="0"/>
                <a:cs typeface="Arial" pitchFamily="34" charset="0"/>
              </a:endParaRPr>
            </a:p>
          </p:txBody>
        </p:sp>
        <p:sp>
          <p:nvSpPr>
            <p:cNvPr id="72829" name="Text Box 125"/>
            <p:cNvSpPr txBox="1">
              <a:spLocks noChangeArrowheads="1"/>
            </p:cNvSpPr>
            <p:nvPr/>
          </p:nvSpPr>
          <p:spPr bwMode="auto">
            <a:xfrm>
              <a:off x="3504" y="768"/>
              <a:ext cx="1104" cy="624"/>
            </a:xfrm>
            <a:prstGeom prst="rect">
              <a:avLst/>
            </a:prstGeom>
            <a:solidFill>
              <a:srgbClr val="00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p>
              <a:pPr algn="ctr">
                <a:defRPr/>
              </a:pPr>
              <a:r>
                <a:rPr lang="en-US" sz="3600" b="1" u="sng">
                  <a:effectLst>
                    <a:outerShdw blurRad="38100" dist="38100" dir="2700000" algn="tl">
                      <a:srgbClr val="000000"/>
                    </a:outerShdw>
                  </a:effectLst>
                  <a:latin typeface="Arial Narrow" pitchFamily="34" charset="0"/>
                  <a:cs typeface="Arial" pitchFamily="34" charset="0"/>
                </a:rPr>
                <a:t>$100</a:t>
              </a:r>
              <a:endParaRPr lang="en-US" sz="3600" b="1">
                <a:effectLst>
                  <a:outerShdw blurRad="38100" dist="38100" dir="2700000" algn="tl">
                    <a:srgbClr val="000000"/>
                  </a:outerShdw>
                </a:effectLst>
                <a:latin typeface="Arial Narrow" pitchFamily="34" charset="0"/>
                <a:cs typeface="Arial" pitchFamily="34" charset="0"/>
              </a:endParaRPr>
            </a:p>
          </p:txBody>
        </p:sp>
      </p:grpSp>
      <p:grpSp>
        <p:nvGrpSpPr>
          <p:cNvPr id="72869" name="Group 165"/>
          <p:cNvGrpSpPr>
            <a:grpSpLocks/>
          </p:cNvGrpSpPr>
          <p:nvPr/>
        </p:nvGrpSpPr>
        <p:grpSpPr bwMode="auto">
          <a:xfrm>
            <a:off x="1905000" y="1219200"/>
            <a:ext cx="7239000" cy="4419600"/>
            <a:chOff x="1200" y="768"/>
            <a:chExt cx="4560" cy="2784"/>
          </a:xfrm>
        </p:grpSpPr>
        <p:sp>
          <p:nvSpPr>
            <p:cNvPr id="72827" name="Text Box 123"/>
            <p:cNvSpPr txBox="1">
              <a:spLocks noChangeArrowheads="1"/>
            </p:cNvSpPr>
            <p:nvPr/>
          </p:nvSpPr>
          <p:spPr bwMode="auto">
            <a:xfrm>
              <a:off x="1200" y="768"/>
              <a:ext cx="1104" cy="624"/>
            </a:xfrm>
            <a:prstGeom prst="rect">
              <a:avLst/>
            </a:prstGeom>
            <a:solidFill>
              <a:srgbClr val="00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p>
              <a:pPr algn="ctr">
                <a:defRPr/>
              </a:pPr>
              <a:r>
                <a:rPr lang="en-US" sz="3600" b="1" u="sng">
                  <a:effectLst>
                    <a:outerShdw blurRad="38100" dist="38100" dir="2700000" algn="tl">
                      <a:srgbClr val="000000"/>
                    </a:outerShdw>
                  </a:effectLst>
                  <a:latin typeface="Arial Narrow" pitchFamily="34" charset="0"/>
                  <a:cs typeface="Arial" pitchFamily="34" charset="0"/>
                </a:rPr>
                <a:t>$100</a:t>
              </a:r>
              <a:endParaRPr lang="en-US" sz="3600" b="1">
                <a:effectLst>
                  <a:outerShdw blurRad="38100" dist="38100" dir="2700000" algn="tl">
                    <a:srgbClr val="000000"/>
                  </a:outerShdw>
                </a:effectLst>
                <a:latin typeface="Arial Narrow" pitchFamily="34" charset="0"/>
                <a:cs typeface="Arial" pitchFamily="34" charset="0"/>
              </a:endParaRPr>
            </a:p>
          </p:txBody>
        </p:sp>
        <p:sp>
          <p:nvSpPr>
            <p:cNvPr id="72845" name="Text Box 141"/>
            <p:cNvSpPr txBox="1">
              <a:spLocks noChangeArrowheads="1"/>
            </p:cNvSpPr>
            <p:nvPr/>
          </p:nvSpPr>
          <p:spPr bwMode="auto">
            <a:xfrm>
              <a:off x="4656" y="2928"/>
              <a:ext cx="1104" cy="624"/>
            </a:xfrm>
            <a:prstGeom prst="rect">
              <a:avLst/>
            </a:prstGeom>
            <a:solidFill>
              <a:srgbClr val="00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p>
              <a:pPr algn="ctr">
                <a:defRPr/>
              </a:pPr>
              <a:r>
                <a:rPr lang="en-US" sz="3600" b="1" u="sng">
                  <a:effectLst>
                    <a:outerShdw blurRad="38100" dist="38100" dir="2700000" algn="tl">
                      <a:srgbClr val="000000"/>
                    </a:outerShdw>
                  </a:effectLst>
                  <a:latin typeface="Arial Narrow" pitchFamily="34" charset="0"/>
                  <a:cs typeface="Arial" pitchFamily="34" charset="0"/>
                </a:rPr>
                <a:t>$400</a:t>
              </a:r>
              <a:endParaRPr lang="en-US" sz="3600" b="1">
                <a:effectLst>
                  <a:outerShdw blurRad="38100" dist="38100" dir="2700000" algn="tl">
                    <a:srgbClr val="000000"/>
                  </a:outerShdw>
                </a:effectLst>
                <a:latin typeface="Arial Narrow" pitchFamily="34" charset="0"/>
                <a:cs typeface="Arial" pitchFamily="34" charset="0"/>
              </a:endParaRPr>
            </a:p>
          </p:txBody>
        </p:sp>
      </p:grpSp>
      <p:sp>
        <p:nvSpPr>
          <p:cNvPr id="72832" name="Text Box 128"/>
          <p:cNvSpPr txBox="1">
            <a:spLocks noChangeArrowheads="1"/>
          </p:cNvSpPr>
          <p:nvPr/>
        </p:nvSpPr>
        <p:spPr bwMode="auto">
          <a:xfrm>
            <a:off x="1905000" y="2362200"/>
            <a:ext cx="1752600" cy="990600"/>
          </a:xfrm>
          <a:prstGeom prst="rect">
            <a:avLst/>
          </a:prstGeom>
          <a:solidFill>
            <a:srgbClr val="00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p>
            <a:pPr algn="ctr">
              <a:defRPr/>
            </a:pPr>
            <a:r>
              <a:rPr lang="en-US" sz="3600" b="1" u="sng">
                <a:effectLst>
                  <a:outerShdw blurRad="38100" dist="38100" dir="2700000" algn="tl">
                    <a:srgbClr val="000000"/>
                  </a:outerShdw>
                </a:effectLst>
                <a:latin typeface="Arial Narrow" pitchFamily="34" charset="0"/>
                <a:cs typeface="Arial" pitchFamily="34" charset="0"/>
              </a:rPr>
              <a:t>$200</a:t>
            </a:r>
            <a:endParaRPr lang="en-US" sz="3600" b="1">
              <a:effectLst>
                <a:outerShdw blurRad="38100" dist="38100" dir="2700000" algn="tl">
                  <a:srgbClr val="000000"/>
                </a:outerShdw>
              </a:effectLst>
              <a:latin typeface="Arial Narrow" pitchFamily="34" charset="0"/>
              <a:cs typeface="Arial" pitchFamily="34" charset="0"/>
            </a:endParaRPr>
          </a:p>
        </p:txBody>
      </p:sp>
      <p:grpSp>
        <p:nvGrpSpPr>
          <p:cNvPr id="72870" name="Group 166"/>
          <p:cNvGrpSpPr>
            <a:grpSpLocks/>
          </p:cNvGrpSpPr>
          <p:nvPr/>
        </p:nvGrpSpPr>
        <p:grpSpPr bwMode="auto">
          <a:xfrm>
            <a:off x="1905000" y="2362200"/>
            <a:ext cx="7239000" cy="4495800"/>
            <a:chOff x="1200" y="1488"/>
            <a:chExt cx="4560" cy="2832"/>
          </a:xfrm>
        </p:grpSpPr>
        <p:sp>
          <p:nvSpPr>
            <p:cNvPr id="72835" name="Text Box 131"/>
            <p:cNvSpPr txBox="1">
              <a:spLocks noChangeArrowheads="1"/>
            </p:cNvSpPr>
            <p:nvPr/>
          </p:nvSpPr>
          <p:spPr bwMode="auto">
            <a:xfrm>
              <a:off x="4656" y="1488"/>
              <a:ext cx="1104" cy="624"/>
            </a:xfrm>
            <a:prstGeom prst="rect">
              <a:avLst/>
            </a:prstGeom>
            <a:solidFill>
              <a:srgbClr val="00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p>
              <a:pPr algn="ctr">
                <a:defRPr/>
              </a:pPr>
              <a:r>
                <a:rPr lang="en-US" sz="3600" b="1" u="sng">
                  <a:effectLst>
                    <a:outerShdw blurRad="38100" dist="38100" dir="2700000" algn="tl">
                      <a:srgbClr val="000000"/>
                    </a:outerShdw>
                  </a:effectLst>
                  <a:latin typeface="Arial Narrow" pitchFamily="34" charset="0"/>
                  <a:cs typeface="Arial" pitchFamily="34" charset="0"/>
                </a:rPr>
                <a:t>$200</a:t>
              </a:r>
              <a:endParaRPr lang="en-US" sz="3600" b="1">
                <a:effectLst>
                  <a:outerShdw blurRad="38100" dist="38100" dir="2700000" algn="tl">
                    <a:srgbClr val="000000"/>
                  </a:outerShdw>
                </a:effectLst>
                <a:latin typeface="Arial Narrow" pitchFamily="34" charset="0"/>
                <a:cs typeface="Arial" pitchFamily="34" charset="0"/>
              </a:endParaRPr>
            </a:p>
          </p:txBody>
        </p:sp>
        <p:sp>
          <p:nvSpPr>
            <p:cNvPr id="72847" name="Text Box 143"/>
            <p:cNvSpPr txBox="1">
              <a:spLocks noChangeArrowheads="1"/>
            </p:cNvSpPr>
            <p:nvPr/>
          </p:nvSpPr>
          <p:spPr bwMode="auto">
            <a:xfrm>
              <a:off x="1200" y="3696"/>
              <a:ext cx="1104" cy="624"/>
            </a:xfrm>
            <a:prstGeom prst="rect">
              <a:avLst/>
            </a:prstGeom>
            <a:solidFill>
              <a:srgbClr val="00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p>
              <a:pPr algn="ctr">
                <a:defRPr/>
              </a:pPr>
              <a:r>
                <a:rPr lang="en-US" sz="3600" b="1" u="sng">
                  <a:effectLst>
                    <a:outerShdw blurRad="38100" dist="38100" dir="2700000" algn="tl">
                      <a:srgbClr val="000000"/>
                    </a:outerShdw>
                  </a:effectLst>
                  <a:latin typeface="Arial Narrow" pitchFamily="34" charset="0"/>
                  <a:cs typeface="Arial" pitchFamily="34" charset="0"/>
                </a:rPr>
                <a:t>$500</a:t>
              </a:r>
              <a:endParaRPr lang="en-US" sz="3600" b="1">
                <a:effectLst>
                  <a:outerShdw blurRad="38100" dist="38100" dir="2700000" algn="tl">
                    <a:srgbClr val="000000"/>
                  </a:outerShdw>
                </a:effectLst>
                <a:latin typeface="Arial Narrow" pitchFamily="34" charset="0"/>
                <a:cs typeface="Arial" pitchFamily="34" charset="0"/>
              </a:endParaRPr>
            </a:p>
          </p:txBody>
        </p:sp>
      </p:grpSp>
      <p:grpSp>
        <p:nvGrpSpPr>
          <p:cNvPr id="72865" name="Group 161"/>
          <p:cNvGrpSpPr>
            <a:grpSpLocks/>
          </p:cNvGrpSpPr>
          <p:nvPr/>
        </p:nvGrpSpPr>
        <p:grpSpPr bwMode="auto">
          <a:xfrm>
            <a:off x="0" y="3505200"/>
            <a:ext cx="1828800" cy="3352800"/>
            <a:chOff x="0" y="2208"/>
            <a:chExt cx="1152" cy="2112"/>
          </a:xfrm>
        </p:grpSpPr>
        <p:sp>
          <p:nvSpPr>
            <p:cNvPr id="72846" name="Text Box 142"/>
            <p:cNvSpPr txBox="1">
              <a:spLocks noChangeArrowheads="1"/>
            </p:cNvSpPr>
            <p:nvPr/>
          </p:nvSpPr>
          <p:spPr bwMode="auto">
            <a:xfrm>
              <a:off x="0" y="3696"/>
              <a:ext cx="1152" cy="624"/>
            </a:xfrm>
            <a:prstGeom prst="rect">
              <a:avLst/>
            </a:prstGeom>
            <a:solidFill>
              <a:srgbClr val="00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p>
              <a:pPr algn="ctr">
                <a:defRPr/>
              </a:pPr>
              <a:r>
                <a:rPr lang="en-US" sz="3600" b="1" u="sng">
                  <a:effectLst>
                    <a:outerShdw blurRad="38100" dist="38100" dir="2700000" algn="tl">
                      <a:srgbClr val="000000"/>
                    </a:outerShdw>
                  </a:effectLst>
                  <a:latin typeface="Arial Narrow" pitchFamily="34" charset="0"/>
                  <a:cs typeface="Arial" pitchFamily="34" charset="0"/>
                </a:rPr>
                <a:t>$500</a:t>
              </a:r>
              <a:endParaRPr lang="en-US" sz="3600" b="1">
                <a:effectLst>
                  <a:outerShdw blurRad="38100" dist="38100" dir="2700000" algn="tl">
                    <a:srgbClr val="000000"/>
                  </a:outerShdw>
                </a:effectLst>
                <a:latin typeface="Arial Narrow" pitchFamily="34" charset="0"/>
                <a:cs typeface="Arial" pitchFamily="34" charset="0"/>
              </a:endParaRPr>
            </a:p>
          </p:txBody>
        </p:sp>
        <p:sp>
          <p:nvSpPr>
            <p:cNvPr id="72836" name="Text Box 132"/>
            <p:cNvSpPr txBox="1">
              <a:spLocks noChangeArrowheads="1"/>
            </p:cNvSpPr>
            <p:nvPr/>
          </p:nvSpPr>
          <p:spPr bwMode="auto">
            <a:xfrm>
              <a:off x="0" y="2208"/>
              <a:ext cx="1152" cy="624"/>
            </a:xfrm>
            <a:prstGeom prst="rect">
              <a:avLst/>
            </a:prstGeom>
            <a:solidFill>
              <a:srgbClr val="00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p>
              <a:pPr algn="ctr">
                <a:defRPr/>
              </a:pPr>
              <a:r>
                <a:rPr lang="en-US" sz="3600" b="1" u="sng">
                  <a:effectLst>
                    <a:outerShdw blurRad="38100" dist="38100" dir="2700000" algn="tl">
                      <a:srgbClr val="000000"/>
                    </a:outerShdw>
                  </a:effectLst>
                  <a:latin typeface="Arial Narrow" pitchFamily="34" charset="0"/>
                  <a:cs typeface="Arial" pitchFamily="34" charset="0"/>
                </a:rPr>
                <a:t>$300</a:t>
              </a:r>
              <a:endParaRPr lang="en-US" sz="3600" b="1">
                <a:effectLst>
                  <a:outerShdw blurRad="38100" dist="38100" dir="2700000" algn="tl">
                    <a:srgbClr val="000000"/>
                  </a:outerShdw>
                </a:effectLst>
                <a:latin typeface="Arial Narrow" pitchFamily="34" charset="0"/>
                <a:cs typeface="Arial" pitchFamily="34" charset="0"/>
              </a:endParaRPr>
            </a:p>
          </p:txBody>
        </p:sp>
      </p:grpSp>
      <p:grpSp>
        <p:nvGrpSpPr>
          <p:cNvPr id="72867" name="Group 163"/>
          <p:cNvGrpSpPr>
            <a:grpSpLocks/>
          </p:cNvGrpSpPr>
          <p:nvPr/>
        </p:nvGrpSpPr>
        <p:grpSpPr bwMode="auto">
          <a:xfrm>
            <a:off x="0" y="2362200"/>
            <a:ext cx="5486400" cy="4495800"/>
            <a:chOff x="0" y="1488"/>
            <a:chExt cx="3456" cy="2832"/>
          </a:xfrm>
        </p:grpSpPr>
        <p:sp>
          <p:nvSpPr>
            <p:cNvPr id="72831" name="Text Box 127"/>
            <p:cNvSpPr txBox="1">
              <a:spLocks noChangeArrowheads="1"/>
            </p:cNvSpPr>
            <p:nvPr/>
          </p:nvSpPr>
          <p:spPr bwMode="auto">
            <a:xfrm>
              <a:off x="0" y="1488"/>
              <a:ext cx="1152" cy="624"/>
            </a:xfrm>
            <a:prstGeom prst="rect">
              <a:avLst/>
            </a:prstGeom>
            <a:solidFill>
              <a:srgbClr val="00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p>
              <a:pPr algn="ctr">
                <a:defRPr/>
              </a:pPr>
              <a:r>
                <a:rPr lang="en-US" sz="3600" b="1" u="sng">
                  <a:effectLst>
                    <a:outerShdw blurRad="38100" dist="38100" dir="2700000" algn="tl">
                      <a:srgbClr val="000000"/>
                    </a:outerShdw>
                  </a:effectLst>
                  <a:latin typeface="Arial Narrow" pitchFamily="34" charset="0"/>
                  <a:cs typeface="Arial" pitchFamily="34" charset="0"/>
                </a:rPr>
                <a:t>$200</a:t>
              </a:r>
              <a:endParaRPr lang="en-US" sz="3600" b="1">
                <a:effectLst>
                  <a:outerShdw blurRad="38100" dist="38100" dir="2700000" algn="tl">
                    <a:srgbClr val="000000"/>
                  </a:outerShdw>
                </a:effectLst>
                <a:latin typeface="Arial Narrow" pitchFamily="34" charset="0"/>
                <a:cs typeface="Arial" pitchFamily="34" charset="0"/>
              </a:endParaRPr>
            </a:p>
          </p:txBody>
        </p:sp>
        <p:sp>
          <p:nvSpPr>
            <p:cNvPr id="72848" name="Text Box 144"/>
            <p:cNvSpPr txBox="1">
              <a:spLocks noChangeArrowheads="1"/>
            </p:cNvSpPr>
            <p:nvPr/>
          </p:nvSpPr>
          <p:spPr bwMode="auto">
            <a:xfrm>
              <a:off x="2352" y="3696"/>
              <a:ext cx="1104" cy="624"/>
            </a:xfrm>
            <a:prstGeom prst="rect">
              <a:avLst/>
            </a:prstGeom>
            <a:solidFill>
              <a:srgbClr val="00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p>
              <a:pPr algn="ctr">
                <a:defRPr/>
              </a:pPr>
              <a:r>
                <a:rPr lang="en-US" sz="3600" b="1" u="sng">
                  <a:effectLst>
                    <a:outerShdw blurRad="38100" dist="38100" dir="2700000" algn="tl">
                      <a:srgbClr val="000000"/>
                    </a:outerShdw>
                  </a:effectLst>
                  <a:latin typeface="Arial Narrow" pitchFamily="34" charset="0"/>
                  <a:cs typeface="Arial" pitchFamily="34" charset="0"/>
                </a:rPr>
                <a:t>$500</a:t>
              </a:r>
              <a:endParaRPr lang="en-US" sz="3600" b="1">
                <a:effectLst>
                  <a:outerShdw blurRad="38100" dist="38100" dir="2700000" algn="tl">
                    <a:srgbClr val="000000"/>
                  </a:outerShdw>
                </a:effectLst>
                <a:latin typeface="Arial Narrow" pitchFamily="34" charset="0"/>
                <a:cs typeface="Arial" pitchFamily="34" charset="0"/>
              </a:endParaRPr>
            </a:p>
          </p:txBody>
        </p:sp>
      </p:grpSp>
      <p:grpSp>
        <p:nvGrpSpPr>
          <p:cNvPr id="72863" name="Group 159"/>
          <p:cNvGrpSpPr>
            <a:grpSpLocks/>
          </p:cNvGrpSpPr>
          <p:nvPr/>
        </p:nvGrpSpPr>
        <p:grpSpPr bwMode="auto">
          <a:xfrm>
            <a:off x="0" y="1219200"/>
            <a:ext cx="3657600" cy="3276600"/>
            <a:chOff x="0" y="768"/>
            <a:chExt cx="2304" cy="2064"/>
          </a:xfrm>
        </p:grpSpPr>
        <p:sp>
          <p:nvSpPr>
            <p:cNvPr id="72721" name="Text Box 17"/>
            <p:cNvSpPr txBox="1">
              <a:spLocks noChangeArrowheads="1"/>
            </p:cNvSpPr>
            <p:nvPr/>
          </p:nvSpPr>
          <p:spPr bwMode="auto">
            <a:xfrm>
              <a:off x="0" y="768"/>
              <a:ext cx="1152" cy="624"/>
            </a:xfrm>
            <a:prstGeom prst="rect">
              <a:avLst/>
            </a:prstGeom>
            <a:solidFill>
              <a:srgbClr val="00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p>
              <a:pPr algn="ctr">
                <a:defRPr/>
              </a:pPr>
              <a:r>
                <a:rPr lang="en-US" sz="3600" b="1" u="sng">
                  <a:effectLst>
                    <a:outerShdw blurRad="38100" dist="38100" dir="2700000" algn="tl">
                      <a:srgbClr val="000000"/>
                    </a:outerShdw>
                  </a:effectLst>
                  <a:latin typeface="Arial Narrow" pitchFamily="34" charset="0"/>
                  <a:cs typeface="Arial" pitchFamily="34" charset="0"/>
                </a:rPr>
                <a:t>$100</a:t>
              </a:r>
              <a:endParaRPr lang="en-US" sz="3600" b="1">
                <a:effectLst>
                  <a:outerShdw blurRad="38100" dist="38100" dir="2700000" algn="tl">
                    <a:srgbClr val="000000"/>
                  </a:outerShdw>
                </a:effectLst>
                <a:latin typeface="Arial Narrow" pitchFamily="34" charset="0"/>
                <a:cs typeface="Arial" pitchFamily="34" charset="0"/>
              </a:endParaRPr>
            </a:p>
          </p:txBody>
        </p:sp>
        <p:sp>
          <p:nvSpPr>
            <p:cNvPr id="72837" name="Text Box 133"/>
            <p:cNvSpPr txBox="1">
              <a:spLocks noChangeArrowheads="1"/>
            </p:cNvSpPr>
            <p:nvPr/>
          </p:nvSpPr>
          <p:spPr bwMode="auto">
            <a:xfrm>
              <a:off x="1200" y="2208"/>
              <a:ext cx="1104" cy="624"/>
            </a:xfrm>
            <a:prstGeom prst="rect">
              <a:avLst/>
            </a:prstGeom>
            <a:solidFill>
              <a:srgbClr val="00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p>
              <a:pPr algn="ctr">
                <a:defRPr/>
              </a:pPr>
              <a:r>
                <a:rPr lang="en-US" sz="3600" b="1" u="sng">
                  <a:effectLst>
                    <a:outerShdw blurRad="38100" dist="38100" dir="2700000" algn="tl">
                      <a:srgbClr val="000000"/>
                    </a:outerShdw>
                  </a:effectLst>
                  <a:latin typeface="Arial Narrow" pitchFamily="34" charset="0"/>
                  <a:cs typeface="Arial" pitchFamily="34" charset="0"/>
                </a:rPr>
                <a:t>$300</a:t>
              </a:r>
              <a:endParaRPr lang="en-US" sz="3600" b="1">
                <a:effectLst>
                  <a:outerShdw blurRad="38100" dist="38100" dir="2700000" algn="tl">
                    <a:srgbClr val="000000"/>
                  </a:outerShdw>
                </a:effectLst>
                <a:latin typeface="Arial Narrow" pitchFamily="34" charset="0"/>
                <a:cs typeface="Arial" pitchFamily="34" charset="0"/>
              </a:endParaRPr>
            </a:p>
          </p:txBody>
        </p:sp>
      </p:grpSp>
      <p:grpSp>
        <p:nvGrpSpPr>
          <p:cNvPr id="72864" name="Group 160"/>
          <p:cNvGrpSpPr>
            <a:grpSpLocks/>
          </p:cNvGrpSpPr>
          <p:nvPr/>
        </p:nvGrpSpPr>
        <p:grpSpPr bwMode="auto">
          <a:xfrm>
            <a:off x="3733800" y="1219200"/>
            <a:ext cx="3581400" cy="3276600"/>
            <a:chOff x="2352" y="768"/>
            <a:chExt cx="2256" cy="2064"/>
          </a:xfrm>
        </p:grpSpPr>
        <p:sp>
          <p:nvSpPr>
            <p:cNvPr id="72828" name="Text Box 124"/>
            <p:cNvSpPr txBox="1">
              <a:spLocks noChangeArrowheads="1"/>
            </p:cNvSpPr>
            <p:nvPr/>
          </p:nvSpPr>
          <p:spPr bwMode="auto">
            <a:xfrm>
              <a:off x="2352" y="768"/>
              <a:ext cx="1104" cy="624"/>
            </a:xfrm>
            <a:prstGeom prst="rect">
              <a:avLst/>
            </a:prstGeom>
            <a:solidFill>
              <a:srgbClr val="00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p>
              <a:pPr algn="ctr">
                <a:defRPr/>
              </a:pPr>
              <a:r>
                <a:rPr lang="en-US" sz="3600" b="1" u="sng">
                  <a:effectLst>
                    <a:outerShdw blurRad="38100" dist="38100" dir="2700000" algn="tl">
                      <a:srgbClr val="000000"/>
                    </a:outerShdw>
                  </a:effectLst>
                  <a:latin typeface="Arial Narrow" pitchFamily="34" charset="0"/>
                  <a:cs typeface="Arial" pitchFamily="34" charset="0"/>
                </a:rPr>
                <a:t>$100</a:t>
              </a:r>
              <a:endParaRPr lang="en-US" sz="3600" b="1">
                <a:effectLst>
                  <a:outerShdw blurRad="38100" dist="38100" dir="2700000" algn="tl">
                    <a:srgbClr val="000000"/>
                  </a:outerShdw>
                </a:effectLst>
                <a:latin typeface="Arial Narrow" pitchFamily="34" charset="0"/>
                <a:cs typeface="Arial" pitchFamily="34" charset="0"/>
              </a:endParaRPr>
            </a:p>
          </p:txBody>
        </p:sp>
        <p:sp>
          <p:nvSpPr>
            <p:cNvPr id="72839" name="Text Box 135"/>
            <p:cNvSpPr txBox="1">
              <a:spLocks noChangeArrowheads="1"/>
            </p:cNvSpPr>
            <p:nvPr/>
          </p:nvSpPr>
          <p:spPr bwMode="auto">
            <a:xfrm>
              <a:off x="3504" y="2208"/>
              <a:ext cx="1104" cy="624"/>
            </a:xfrm>
            <a:prstGeom prst="rect">
              <a:avLst/>
            </a:prstGeom>
            <a:solidFill>
              <a:srgbClr val="00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p>
              <a:pPr algn="ctr">
                <a:defRPr/>
              </a:pPr>
              <a:r>
                <a:rPr lang="en-US" sz="3600" b="1" u="sng">
                  <a:effectLst>
                    <a:outerShdw blurRad="38100" dist="38100" dir="2700000" algn="tl">
                      <a:srgbClr val="000000"/>
                    </a:outerShdw>
                  </a:effectLst>
                  <a:latin typeface="Arial Narrow" pitchFamily="34" charset="0"/>
                  <a:cs typeface="Arial" pitchFamily="34" charset="0"/>
                </a:rPr>
                <a:t>$300</a:t>
              </a:r>
              <a:endParaRPr lang="en-US" sz="3600" b="1">
                <a:effectLst>
                  <a:outerShdw blurRad="38100" dist="38100" dir="2700000" algn="tl">
                    <a:srgbClr val="000000"/>
                  </a:outerShdw>
                </a:effectLst>
                <a:latin typeface="Arial Narrow" pitchFamily="34" charset="0"/>
                <a:cs typeface="Arial" pitchFamily="34" charset="0"/>
              </a:endParaRPr>
            </a:p>
          </p:txBody>
        </p:sp>
      </p:grpSp>
      <p:grpSp>
        <p:nvGrpSpPr>
          <p:cNvPr id="72868" name="Group 164"/>
          <p:cNvGrpSpPr>
            <a:grpSpLocks/>
          </p:cNvGrpSpPr>
          <p:nvPr/>
        </p:nvGrpSpPr>
        <p:grpSpPr bwMode="auto">
          <a:xfrm>
            <a:off x="3733800" y="3505200"/>
            <a:ext cx="3581400" cy="3352800"/>
            <a:chOff x="2352" y="2208"/>
            <a:chExt cx="2256" cy="2112"/>
          </a:xfrm>
        </p:grpSpPr>
        <p:sp>
          <p:nvSpPr>
            <p:cNvPr id="72849" name="Text Box 145"/>
            <p:cNvSpPr txBox="1">
              <a:spLocks noChangeArrowheads="1"/>
            </p:cNvSpPr>
            <p:nvPr/>
          </p:nvSpPr>
          <p:spPr bwMode="auto">
            <a:xfrm>
              <a:off x="3504" y="3696"/>
              <a:ext cx="1104" cy="624"/>
            </a:xfrm>
            <a:prstGeom prst="rect">
              <a:avLst/>
            </a:prstGeom>
            <a:solidFill>
              <a:srgbClr val="00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p>
              <a:pPr algn="ctr">
                <a:defRPr/>
              </a:pPr>
              <a:r>
                <a:rPr lang="en-US" sz="3600" b="1" u="sng">
                  <a:effectLst>
                    <a:outerShdw blurRad="38100" dist="38100" dir="2700000" algn="tl">
                      <a:srgbClr val="000000"/>
                    </a:outerShdw>
                  </a:effectLst>
                  <a:latin typeface="Arial Narrow" pitchFamily="34" charset="0"/>
                  <a:cs typeface="Arial" pitchFamily="34" charset="0"/>
                </a:rPr>
                <a:t>$500</a:t>
              </a:r>
              <a:endParaRPr lang="en-US" sz="3600" b="1">
                <a:effectLst>
                  <a:outerShdw blurRad="38100" dist="38100" dir="2700000" algn="tl">
                    <a:srgbClr val="000000"/>
                  </a:outerShdw>
                </a:effectLst>
                <a:latin typeface="Arial Narrow" pitchFamily="34" charset="0"/>
                <a:cs typeface="Arial" pitchFamily="34" charset="0"/>
              </a:endParaRPr>
            </a:p>
          </p:txBody>
        </p:sp>
        <p:sp>
          <p:nvSpPr>
            <p:cNvPr id="72838" name="Text Box 134"/>
            <p:cNvSpPr txBox="1">
              <a:spLocks noChangeArrowheads="1"/>
            </p:cNvSpPr>
            <p:nvPr/>
          </p:nvSpPr>
          <p:spPr bwMode="auto">
            <a:xfrm>
              <a:off x="2352" y="2208"/>
              <a:ext cx="1104" cy="624"/>
            </a:xfrm>
            <a:prstGeom prst="rect">
              <a:avLst/>
            </a:prstGeom>
            <a:solidFill>
              <a:srgbClr val="00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p>
              <a:pPr algn="ctr">
                <a:defRPr/>
              </a:pPr>
              <a:r>
                <a:rPr lang="en-US" sz="3600" b="1" u="sng">
                  <a:effectLst>
                    <a:outerShdw blurRad="38100" dist="38100" dir="2700000" algn="tl">
                      <a:srgbClr val="000000"/>
                    </a:outerShdw>
                  </a:effectLst>
                  <a:latin typeface="Arial Narrow" pitchFamily="34" charset="0"/>
                  <a:cs typeface="Arial" pitchFamily="34" charset="0"/>
                </a:rPr>
                <a:t>$300</a:t>
              </a:r>
              <a:endParaRPr lang="en-US" sz="3600" b="1">
                <a:effectLst>
                  <a:outerShdw blurRad="38100" dist="38100" dir="2700000" algn="tl">
                    <a:srgbClr val="000000"/>
                  </a:outerShdw>
                </a:effectLst>
                <a:latin typeface="Arial Narrow" pitchFamily="34" charset="0"/>
                <a:cs typeface="Arial" pitchFamily="34" charset="0"/>
              </a:endParaRPr>
            </a:p>
          </p:txBody>
        </p:sp>
      </p:grpSp>
      <p:sp>
        <p:nvSpPr>
          <p:cNvPr id="72841" name="Text Box 137"/>
          <p:cNvSpPr txBox="1">
            <a:spLocks noChangeArrowheads="1"/>
          </p:cNvSpPr>
          <p:nvPr/>
        </p:nvSpPr>
        <p:spPr bwMode="auto">
          <a:xfrm>
            <a:off x="0" y="4648200"/>
            <a:ext cx="1828800" cy="990600"/>
          </a:xfrm>
          <a:prstGeom prst="rect">
            <a:avLst/>
          </a:prstGeom>
          <a:solidFill>
            <a:srgbClr val="00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p>
            <a:pPr algn="ctr">
              <a:defRPr/>
            </a:pPr>
            <a:r>
              <a:rPr lang="en-US" sz="3600" b="1" u="sng">
                <a:effectLst>
                  <a:outerShdw blurRad="38100" dist="38100" dir="2700000" algn="tl">
                    <a:srgbClr val="000000"/>
                  </a:outerShdw>
                </a:effectLst>
                <a:latin typeface="Arial Narrow" pitchFamily="34" charset="0"/>
                <a:cs typeface="Arial" pitchFamily="34" charset="0"/>
              </a:rPr>
              <a:t>$400</a:t>
            </a:r>
            <a:endParaRPr lang="en-US" sz="3600" b="1">
              <a:effectLst>
                <a:outerShdw blurRad="38100" dist="38100" dir="2700000" algn="tl">
                  <a:srgbClr val="000000"/>
                </a:outerShdw>
              </a:effectLst>
              <a:latin typeface="Arial Narrow" pitchFamily="34" charset="0"/>
              <a:cs typeface="Arial" pitchFamily="34" charset="0"/>
            </a:endParaRPr>
          </a:p>
        </p:txBody>
      </p:sp>
      <p:grpSp>
        <p:nvGrpSpPr>
          <p:cNvPr id="72862" name="Group 158"/>
          <p:cNvGrpSpPr>
            <a:grpSpLocks/>
          </p:cNvGrpSpPr>
          <p:nvPr/>
        </p:nvGrpSpPr>
        <p:grpSpPr bwMode="auto">
          <a:xfrm>
            <a:off x="3733800" y="4648200"/>
            <a:ext cx="5410200" cy="2209800"/>
            <a:chOff x="2352" y="2928"/>
            <a:chExt cx="3408" cy="1392"/>
          </a:xfrm>
        </p:grpSpPr>
        <p:sp>
          <p:nvSpPr>
            <p:cNvPr id="72843" name="Text Box 139"/>
            <p:cNvSpPr txBox="1">
              <a:spLocks noChangeArrowheads="1"/>
            </p:cNvSpPr>
            <p:nvPr/>
          </p:nvSpPr>
          <p:spPr bwMode="auto">
            <a:xfrm>
              <a:off x="2352" y="2928"/>
              <a:ext cx="1104" cy="624"/>
            </a:xfrm>
            <a:prstGeom prst="rect">
              <a:avLst/>
            </a:prstGeom>
            <a:solidFill>
              <a:srgbClr val="00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p>
              <a:pPr algn="ctr">
                <a:defRPr/>
              </a:pPr>
              <a:r>
                <a:rPr lang="en-US" sz="3600" b="1" u="sng">
                  <a:effectLst>
                    <a:outerShdw blurRad="38100" dist="38100" dir="2700000" algn="tl">
                      <a:srgbClr val="000000"/>
                    </a:outerShdw>
                  </a:effectLst>
                  <a:latin typeface="Arial Narrow" pitchFamily="34" charset="0"/>
                  <a:cs typeface="Arial" pitchFamily="34" charset="0"/>
                </a:rPr>
                <a:t>$400</a:t>
              </a:r>
              <a:endParaRPr lang="en-US" sz="3600" b="1">
                <a:effectLst>
                  <a:outerShdw blurRad="38100" dist="38100" dir="2700000" algn="tl">
                    <a:srgbClr val="000000"/>
                  </a:outerShdw>
                </a:effectLst>
                <a:latin typeface="Arial Narrow" pitchFamily="34" charset="0"/>
                <a:cs typeface="Arial" pitchFamily="34" charset="0"/>
              </a:endParaRPr>
            </a:p>
          </p:txBody>
        </p:sp>
        <p:sp>
          <p:nvSpPr>
            <p:cNvPr id="72850" name="Text Box 146"/>
            <p:cNvSpPr txBox="1">
              <a:spLocks noChangeArrowheads="1"/>
            </p:cNvSpPr>
            <p:nvPr/>
          </p:nvSpPr>
          <p:spPr bwMode="auto">
            <a:xfrm>
              <a:off x="4656" y="3696"/>
              <a:ext cx="1104" cy="624"/>
            </a:xfrm>
            <a:prstGeom prst="rect">
              <a:avLst/>
            </a:prstGeom>
            <a:solidFill>
              <a:srgbClr val="00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p>
              <a:pPr algn="ctr">
                <a:defRPr/>
              </a:pPr>
              <a:r>
                <a:rPr lang="en-US" sz="3600" b="1" u="sng">
                  <a:effectLst>
                    <a:outerShdw blurRad="38100" dist="38100" dir="2700000" algn="tl">
                      <a:srgbClr val="000000"/>
                    </a:outerShdw>
                  </a:effectLst>
                  <a:latin typeface="Arial Narrow" pitchFamily="34" charset="0"/>
                  <a:cs typeface="Arial" pitchFamily="34" charset="0"/>
                </a:rPr>
                <a:t>$500</a:t>
              </a:r>
              <a:endParaRPr lang="en-US" sz="3600" b="1">
                <a:effectLst>
                  <a:outerShdw blurRad="38100" dist="38100" dir="2700000" algn="tl">
                    <a:srgbClr val="000000"/>
                  </a:outerShdw>
                </a:effectLst>
                <a:latin typeface="Arial Narrow" pitchFamily="34" charset="0"/>
                <a:cs typeface="Arial" pitchFamily="34" charset="0"/>
              </a:endParaRPr>
            </a:p>
          </p:txBody>
        </p:sp>
      </p:grpSp>
      <p:pic>
        <p:nvPicPr>
          <p:cNvPr id="72861" name="boar1566.wav">
            <a:hlinkClick r:id="" action="ppaction://media"/>
          </p:cNvPr>
          <p:cNvPicPr>
            <a:picLocks noRot="1" noChangeAspect="1" noChangeArrowheads="1"/>
          </p:cNvPicPr>
          <p:nvPr>
            <a:wavAudioFile r:embed="rId1" name="boardfill.wav"/>
          </p:nvPr>
        </p:nvPicPr>
        <p:blipFill>
          <a:blip r:embed="rId4">
            <a:extLst>
              <a:ext uri="{28A0092B-C50C-407E-A947-70E740481C1C}">
                <a14:useLocalDpi xmlns:a14="http://schemas.microsoft.com/office/drawing/2010/main" val="0"/>
              </a:ext>
            </a:extLst>
          </a:blip>
          <a:srcRect/>
          <a:stretch>
            <a:fillRect/>
          </a:stretch>
        </p:blipFill>
        <p:spPr bwMode="auto">
          <a:xfrm>
            <a:off x="8610600" y="228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2899923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72861"/>
                                        </p:tgtEl>
                                      </p:cBhvr>
                                    </p:cmd>
                                  </p:childTnLst>
                                </p:cTn>
                              </p:par>
                              <p:par>
                                <p:cTn id="7" presetID="1" presetClass="entr" presetSubtype="0" fill="hold" grpId="0" nodeType="withEffect">
                                  <p:stCondLst>
                                    <p:cond delay="2000"/>
                                  </p:stCondLst>
                                  <p:childTnLst>
                                    <p:set>
                                      <p:cBhvr>
                                        <p:cTn id="8" dur="1" fill="hold">
                                          <p:stCondLst>
                                            <p:cond delay="499"/>
                                          </p:stCondLst>
                                        </p:cTn>
                                        <p:tgtEl>
                                          <p:spTgt spid="72830"/>
                                        </p:tgtEl>
                                        <p:attrNameLst>
                                          <p:attrName>style.visibility</p:attrName>
                                        </p:attrNameLst>
                                      </p:cBhvr>
                                      <p:to>
                                        <p:strVal val="visible"/>
                                      </p:to>
                                    </p:set>
                                  </p:childTnLst>
                                </p:cTn>
                              </p:par>
                            </p:childTnLst>
                          </p:cTn>
                        </p:par>
                        <p:par>
                          <p:cTn id="9" fill="hold" nodeType="afterGroup">
                            <p:stCondLst>
                              <p:cond delay="2500"/>
                            </p:stCondLst>
                            <p:childTnLst>
                              <p:par>
                                <p:cTn id="10" presetID="1" presetClass="entr" presetSubtype="0" fill="hold" grpId="0" nodeType="afterEffect">
                                  <p:stCondLst>
                                    <p:cond delay="0"/>
                                  </p:stCondLst>
                                  <p:childTnLst>
                                    <p:set>
                                      <p:cBhvr>
                                        <p:cTn id="11" dur="1" fill="hold">
                                          <p:stCondLst>
                                            <p:cond delay="499"/>
                                          </p:stCondLst>
                                        </p:cTn>
                                        <p:tgtEl>
                                          <p:spTgt spid="72842"/>
                                        </p:tgtEl>
                                        <p:attrNameLst>
                                          <p:attrName>style.visibility</p:attrName>
                                        </p:attrNameLst>
                                      </p:cBhvr>
                                      <p:to>
                                        <p:strVal val="visible"/>
                                      </p:to>
                                    </p:set>
                                  </p:childTnLst>
                                </p:cTn>
                              </p:par>
                            </p:childTnLst>
                          </p:cTn>
                        </p:par>
                        <p:par>
                          <p:cTn id="12" fill="hold" nodeType="afterGroup">
                            <p:stCondLst>
                              <p:cond delay="3000"/>
                            </p:stCondLst>
                            <p:childTnLst>
                              <p:par>
                                <p:cTn id="13" presetID="1" presetClass="entr" presetSubtype="0" fill="hold" nodeType="afterEffect">
                                  <p:stCondLst>
                                    <p:cond delay="0"/>
                                  </p:stCondLst>
                                  <p:childTnLst>
                                    <p:set>
                                      <p:cBhvr>
                                        <p:cTn id="14" dur="1" fill="hold">
                                          <p:stCondLst>
                                            <p:cond delay="499"/>
                                          </p:stCondLst>
                                        </p:cTn>
                                        <p:tgtEl>
                                          <p:spTgt spid="72866"/>
                                        </p:tgtEl>
                                        <p:attrNameLst>
                                          <p:attrName>style.visibility</p:attrName>
                                        </p:attrNameLst>
                                      </p:cBhvr>
                                      <p:to>
                                        <p:strVal val="visible"/>
                                      </p:to>
                                    </p:set>
                                  </p:childTnLst>
                                </p:cTn>
                              </p:par>
                            </p:childTnLst>
                          </p:cTn>
                        </p:par>
                        <p:par>
                          <p:cTn id="15" fill="hold" nodeType="afterGroup">
                            <p:stCondLst>
                              <p:cond delay="3500"/>
                            </p:stCondLst>
                            <p:childTnLst>
                              <p:par>
                                <p:cTn id="16" presetID="1" presetClass="entr" presetSubtype="0" fill="hold" grpId="0" nodeType="afterEffect">
                                  <p:stCondLst>
                                    <p:cond delay="0"/>
                                  </p:stCondLst>
                                  <p:childTnLst>
                                    <p:set>
                                      <p:cBhvr>
                                        <p:cTn id="17" dur="1" fill="hold">
                                          <p:stCondLst>
                                            <p:cond delay="499"/>
                                          </p:stCondLst>
                                        </p:cTn>
                                        <p:tgtEl>
                                          <p:spTgt spid="72844"/>
                                        </p:tgtEl>
                                        <p:attrNameLst>
                                          <p:attrName>style.visibility</p:attrName>
                                        </p:attrNameLst>
                                      </p:cBhvr>
                                      <p:to>
                                        <p:strVal val="visible"/>
                                      </p:to>
                                    </p:set>
                                  </p:childTnLst>
                                </p:cTn>
                              </p:par>
                            </p:childTnLst>
                          </p:cTn>
                        </p:par>
                        <p:par>
                          <p:cTn id="18" fill="hold" nodeType="afterGroup">
                            <p:stCondLst>
                              <p:cond delay="4000"/>
                            </p:stCondLst>
                            <p:childTnLst>
                              <p:par>
                                <p:cTn id="19" presetID="1" presetClass="entr" presetSubtype="0" fill="hold" nodeType="afterEffect">
                                  <p:stCondLst>
                                    <p:cond delay="0"/>
                                  </p:stCondLst>
                                  <p:childTnLst>
                                    <p:set>
                                      <p:cBhvr>
                                        <p:cTn id="20" dur="1" fill="hold">
                                          <p:stCondLst>
                                            <p:cond delay="499"/>
                                          </p:stCondLst>
                                        </p:cTn>
                                        <p:tgtEl>
                                          <p:spTgt spid="72871"/>
                                        </p:tgtEl>
                                        <p:attrNameLst>
                                          <p:attrName>style.visibility</p:attrName>
                                        </p:attrNameLst>
                                      </p:cBhvr>
                                      <p:to>
                                        <p:strVal val="visible"/>
                                      </p:to>
                                    </p:set>
                                  </p:childTnLst>
                                </p:cTn>
                              </p:par>
                            </p:childTnLst>
                          </p:cTn>
                        </p:par>
                        <p:par>
                          <p:cTn id="21" fill="hold" nodeType="afterGroup">
                            <p:stCondLst>
                              <p:cond delay="4500"/>
                            </p:stCondLst>
                            <p:childTnLst>
                              <p:par>
                                <p:cTn id="22" presetID="1" presetClass="entr" presetSubtype="0" fill="hold" nodeType="afterEffect">
                                  <p:stCondLst>
                                    <p:cond delay="0"/>
                                  </p:stCondLst>
                                  <p:childTnLst>
                                    <p:set>
                                      <p:cBhvr>
                                        <p:cTn id="23" dur="1" fill="hold">
                                          <p:stCondLst>
                                            <p:cond delay="499"/>
                                          </p:stCondLst>
                                        </p:cTn>
                                        <p:tgtEl>
                                          <p:spTgt spid="72869"/>
                                        </p:tgtEl>
                                        <p:attrNameLst>
                                          <p:attrName>style.visibility</p:attrName>
                                        </p:attrNameLst>
                                      </p:cBhvr>
                                      <p:to>
                                        <p:strVal val="visible"/>
                                      </p:to>
                                    </p:set>
                                  </p:childTnLst>
                                </p:cTn>
                              </p:par>
                            </p:childTnLst>
                          </p:cTn>
                        </p:par>
                        <p:par>
                          <p:cTn id="24" fill="hold" nodeType="afterGroup">
                            <p:stCondLst>
                              <p:cond delay="5000"/>
                            </p:stCondLst>
                            <p:childTnLst>
                              <p:par>
                                <p:cTn id="25" presetID="1" presetClass="entr" presetSubtype="0" fill="hold" grpId="0" nodeType="afterEffect">
                                  <p:stCondLst>
                                    <p:cond delay="0"/>
                                  </p:stCondLst>
                                  <p:childTnLst>
                                    <p:set>
                                      <p:cBhvr>
                                        <p:cTn id="26" dur="1" fill="hold">
                                          <p:stCondLst>
                                            <p:cond delay="499"/>
                                          </p:stCondLst>
                                        </p:cTn>
                                        <p:tgtEl>
                                          <p:spTgt spid="72832"/>
                                        </p:tgtEl>
                                        <p:attrNameLst>
                                          <p:attrName>style.visibility</p:attrName>
                                        </p:attrNameLst>
                                      </p:cBhvr>
                                      <p:to>
                                        <p:strVal val="visible"/>
                                      </p:to>
                                    </p:set>
                                  </p:childTnLst>
                                </p:cTn>
                              </p:par>
                            </p:childTnLst>
                          </p:cTn>
                        </p:par>
                        <p:par>
                          <p:cTn id="27" fill="hold" nodeType="afterGroup">
                            <p:stCondLst>
                              <p:cond delay="5500"/>
                            </p:stCondLst>
                            <p:childTnLst>
                              <p:par>
                                <p:cTn id="28" presetID="1" presetClass="entr" presetSubtype="0" fill="hold" nodeType="afterEffect">
                                  <p:stCondLst>
                                    <p:cond delay="0"/>
                                  </p:stCondLst>
                                  <p:childTnLst>
                                    <p:set>
                                      <p:cBhvr>
                                        <p:cTn id="29" dur="1" fill="hold">
                                          <p:stCondLst>
                                            <p:cond delay="499"/>
                                          </p:stCondLst>
                                        </p:cTn>
                                        <p:tgtEl>
                                          <p:spTgt spid="72870"/>
                                        </p:tgtEl>
                                        <p:attrNameLst>
                                          <p:attrName>style.visibility</p:attrName>
                                        </p:attrNameLst>
                                      </p:cBhvr>
                                      <p:to>
                                        <p:strVal val="visible"/>
                                      </p:to>
                                    </p:set>
                                  </p:childTnLst>
                                </p:cTn>
                              </p:par>
                            </p:childTnLst>
                          </p:cTn>
                        </p:par>
                        <p:par>
                          <p:cTn id="30" fill="hold" nodeType="afterGroup">
                            <p:stCondLst>
                              <p:cond delay="6000"/>
                            </p:stCondLst>
                            <p:childTnLst>
                              <p:par>
                                <p:cTn id="31" presetID="1" presetClass="entr" presetSubtype="0" fill="hold" nodeType="afterEffect">
                                  <p:stCondLst>
                                    <p:cond delay="0"/>
                                  </p:stCondLst>
                                  <p:childTnLst>
                                    <p:set>
                                      <p:cBhvr>
                                        <p:cTn id="32" dur="1" fill="hold">
                                          <p:stCondLst>
                                            <p:cond delay="499"/>
                                          </p:stCondLst>
                                        </p:cTn>
                                        <p:tgtEl>
                                          <p:spTgt spid="72865"/>
                                        </p:tgtEl>
                                        <p:attrNameLst>
                                          <p:attrName>style.visibility</p:attrName>
                                        </p:attrNameLst>
                                      </p:cBhvr>
                                      <p:to>
                                        <p:strVal val="visible"/>
                                      </p:to>
                                    </p:set>
                                  </p:childTnLst>
                                </p:cTn>
                              </p:par>
                            </p:childTnLst>
                          </p:cTn>
                        </p:par>
                        <p:par>
                          <p:cTn id="33" fill="hold" nodeType="afterGroup">
                            <p:stCondLst>
                              <p:cond delay="6500"/>
                            </p:stCondLst>
                            <p:childTnLst>
                              <p:par>
                                <p:cTn id="34" presetID="1" presetClass="entr" presetSubtype="0" fill="hold" nodeType="afterEffect">
                                  <p:stCondLst>
                                    <p:cond delay="0"/>
                                  </p:stCondLst>
                                  <p:childTnLst>
                                    <p:set>
                                      <p:cBhvr>
                                        <p:cTn id="35" dur="1" fill="hold">
                                          <p:stCondLst>
                                            <p:cond delay="499"/>
                                          </p:stCondLst>
                                        </p:cTn>
                                        <p:tgtEl>
                                          <p:spTgt spid="72867"/>
                                        </p:tgtEl>
                                        <p:attrNameLst>
                                          <p:attrName>style.visibility</p:attrName>
                                        </p:attrNameLst>
                                      </p:cBhvr>
                                      <p:to>
                                        <p:strVal val="visible"/>
                                      </p:to>
                                    </p:set>
                                  </p:childTnLst>
                                </p:cTn>
                              </p:par>
                            </p:childTnLst>
                          </p:cTn>
                        </p:par>
                        <p:par>
                          <p:cTn id="36" fill="hold" nodeType="afterGroup">
                            <p:stCondLst>
                              <p:cond delay="7000"/>
                            </p:stCondLst>
                            <p:childTnLst>
                              <p:par>
                                <p:cTn id="37" presetID="1" presetClass="entr" presetSubtype="0" fill="hold" nodeType="afterEffect">
                                  <p:stCondLst>
                                    <p:cond delay="0"/>
                                  </p:stCondLst>
                                  <p:childTnLst>
                                    <p:set>
                                      <p:cBhvr>
                                        <p:cTn id="38" dur="1" fill="hold">
                                          <p:stCondLst>
                                            <p:cond delay="499"/>
                                          </p:stCondLst>
                                        </p:cTn>
                                        <p:tgtEl>
                                          <p:spTgt spid="72863"/>
                                        </p:tgtEl>
                                        <p:attrNameLst>
                                          <p:attrName>style.visibility</p:attrName>
                                        </p:attrNameLst>
                                      </p:cBhvr>
                                      <p:to>
                                        <p:strVal val="visible"/>
                                      </p:to>
                                    </p:set>
                                  </p:childTnLst>
                                </p:cTn>
                              </p:par>
                            </p:childTnLst>
                          </p:cTn>
                        </p:par>
                        <p:par>
                          <p:cTn id="39" fill="hold" nodeType="afterGroup">
                            <p:stCondLst>
                              <p:cond delay="7500"/>
                            </p:stCondLst>
                            <p:childTnLst>
                              <p:par>
                                <p:cTn id="40" presetID="1" presetClass="entr" presetSubtype="0" fill="hold" nodeType="afterEffect">
                                  <p:stCondLst>
                                    <p:cond delay="0"/>
                                  </p:stCondLst>
                                  <p:childTnLst>
                                    <p:set>
                                      <p:cBhvr>
                                        <p:cTn id="41" dur="1" fill="hold">
                                          <p:stCondLst>
                                            <p:cond delay="499"/>
                                          </p:stCondLst>
                                        </p:cTn>
                                        <p:tgtEl>
                                          <p:spTgt spid="72864"/>
                                        </p:tgtEl>
                                        <p:attrNameLst>
                                          <p:attrName>style.visibility</p:attrName>
                                        </p:attrNameLst>
                                      </p:cBhvr>
                                      <p:to>
                                        <p:strVal val="visible"/>
                                      </p:to>
                                    </p:set>
                                  </p:childTnLst>
                                </p:cTn>
                              </p:par>
                            </p:childTnLst>
                          </p:cTn>
                        </p:par>
                        <p:par>
                          <p:cTn id="42" fill="hold" nodeType="afterGroup">
                            <p:stCondLst>
                              <p:cond delay="8000"/>
                            </p:stCondLst>
                            <p:childTnLst>
                              <p:par>
                                <p:cTn id="43" presetID="1" presetClass="entr" presetSubtype="0" fill="hold" nodeType="afterEffect">
                                  <p:stCondLst>
                                    <p:cond delay="0"/>
                                  </p:stCondLst>
                                  <p:childTnLst>
                                    <p:set>
                                      <p:cBhvr>
                                        <p:cTn id="44" dur="1" fill="hold">
                                          <p:stCondLst>
                                            <p:cond delay="499"/>
                                          </p:stCondLst>
                                        </p:cTn>
                                        <p:tgtEl>
                                          <p:spTgt spid="72868"/>
                                        </p:tgtEl>
                                        <p:attrNameLst>
                                          <p:attrName>style.visibility</p:attrName>
                                        </p:attrNameLst>
                                      </p:cBhvr>
                                      <p:to>
                                        <p:strVal val="visible"/>
                                      </p:to>
                                    </p:set>
                                  </p:childTnLst>
                                </p:cTn>
                              </p:par>
                            </p:childTnLst>
                          </p:cTn>
                        </p:par>
                        <p:par>
                          <p:cTn id="45" fill="hold" nodeType="afterGroup">
                            <p:stCondLst>
                              <p:cond delay="8500"/>
                            </p:stCondLst>
                            <p:childTnLst>
                              <p:par>
                                <p:cTn id="46" presetID="1" presetClass="entr" presetSubtype="0" fill="hold" grpId="0" nodeType="afterEffect">
                                  <p:stCondLst>
                                    <p:cond delay="0"/>
                                  </p:stCondLst>
                                  <p:childTnLst>
                                    <p:set>
                                      <p:cBhvr>
                                        <p:cTn id="47" dur="1" fill="hold">
                                          <p:stCondLst>
                                            <p:cond delay="499"/>
                                          </p:stCondLst>
                                        </p:cTn>
                                        <p:tgtEl>
                                          <p:spTgt spid="72841"/>
                                        </p:tgtEl>
                                        <p:attrNameLst>
                                          <p:attrName>style.visibility</p:attrName>
                                        </p:attrNameLst>
                                      </p:cBhvr>
                                      <p:to>
                                        <p:strVal val="visible"/>
                                      </p:to>
                                    </p:set>
                                  </p:childTnLst>
                                </p:cTn>
                              </p:par>
                            </p:childTnLst>
                          </p:cTn>
                        </p:par>
                        <p:par>
                          <p:cTn id="48" fill="hold" nodeType="afterGroup">
                            <p:stCondLst>
                              <p:cond delay="9000"/>
                            </p:stCondLst>
                            <p:childTnLst>
                              <p:par>
                                <p:cTn id="49" presetID="1" presetClass="entr" presetSubtype="0" fill="hold" nodeType="afterEffect">
                                  <p:stCondLst>
                                    <p:cond delay="0"/>
                                  </p:stCondLst>
                                  <p:childTnLst>
                                    <p:set>
                                      <p:cBhvr>
                                        <p:cTn id="50" dur="1" fill="hold">
                                          <p:stCondLst>
                                            <p:cond delay="499"/>
                                          </p:stCondLst>
                                        </p:cTn>
                                        <p:tgtEl>
                                          <p:spTgt spid="728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p:cMediaNode>
                <p:cTn id="51" fill="hold" display="0">
                  <p:stCondLst>
                    <p:cond delay="indefinite"/>
                  </p:stCondLst>
                  <p:endCondLst>
                    <p:cond evt="onPrev" delay="0">
                      <p:tgtEl>
                        <p:sldTgt/>
                      </p:tgtEl>
                    </p:cond>
                    <p:cond evt="onStopAudio" delay="0">
                      <p:tgtEl>
                        <p:sldTgt/>
                      </p:tgtEl>
                    </p:cond>
                  </p:endCondLst>
                </p:cTn>
                <p:tgtEl>
                  <p:spTgt spid="72861"/>
                </p:tgtEl>
              </p:cMediaNode>
            </p:audio>
          </p:childTnLst>
        </p:cTn>
      </p:par>
    </p:tnLst>
    <p:bldLst>
      <p:bldP spid="72830" grpId="0" animBg="1" autoUpdateAnimBg="0"/>
      <p:bldP spid="72842" grpId="0" animBg="1" autoUpdateAnimBg="0"/>
      <p:bldP spid="72844" grpId="0" animBg="1" autoUpdateAnimBg="0"/>
      <p:bldP spid="72832" grpId="0" animBg="1" autoUpdateAnimBg="0"/>
      <p:bldP spid="72841" grpId="0" animBg="1"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2"/>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r>
              <a:rPr lang="en-US" b="1" dirty="0">
                <a:solidFill>
                  <a:srgbClr val="3399FF"/>
                </a:solidFill>
                <a:effectLst>
                  <a:outerShdw blurRad="38100" dist="38100" dir="2700000" algn="tl">
                    <a:srgbClr val="000000"/>
                  </a:outerShdw>
                </a:effectLst>
                <a:latin typeface="Arial Narrow" pitchFamily="34" charset="0"/>
                <a:cs typeface="Arial" pitchFamily="34" charset="0"/>
              </a:rPr>
              <a:t>Modeling and Using Tools - $200</a:t>
            </a:r>
          </a:p>
        </p:txBody>
      </p:sp>
      <p:sp>
        <p:nvSpPr>
          <p:cNvPr id="22531" name="AutoShape 4">
            <a:hlinkClick r:id="rId4" action="ppaction://hlinksldjump" highlightClick="1"/>
          </p:cNvPr>
          <p:cNvSpPr>
            <a:spLocks noChangeArrowheads="1"/>
          </p:cNvSpPr>
          <p:nvPr/>
        </p:nvSpPr>
        <p:spPr bwMode="auto">
          <a:xfrm>
            <a:off x="8077200" y="5943600"/>
            <a:ext cx="838200" cy="685800"/>
          </a:xfrm>
          <a:prstGeom prst="actionButtonHelp">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31749" name="time1753.wav">
            <a:hlinkClick r:id="" action="ppaction://ole?verb=0"/>
          </p:cNvPr>
          <p:cNvPicPr>
            <a:picLocks noRot="1" noChangeAspect="1" noChangeArrowheads="1"/>
          </p:cNvPicPr>
          <p:nvPr>
            <a:wavAudioFile r:embed="rId2" name="timesup.wav"/>
          </p:nvPr>
        </p:nvPicPr>
        <p:blipFill>
          <a:blip r:embed="rId5">
            <a:extLst>
              <a:ext uri="{28A0092B-C50C-407E-A947-70E740481C1C}">
                <a14:useLocalDpi xmlns:a14="http://schemas.microsoft.com/office/drawing/2010/main" val="0"/>
              </a:ext>
            </a:extLst>
          </a:blip>
          <a:srcRect/>
          <a:stretch>
            <a:fillRect/>
          </a:stretch>
        </p:blipFill>
        <p:spPr bwMode="auto">
          <a:xfrm>
            <a:off x="8610600" y="228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3" name="AutoShape 6">
            <a:hlinkClick r:id="rId6" action="ppaction://hlinksldjump" highlightClick="1"/>
          </p:cNvPr>
          <p:cNvSpPr>
            <a:spLocks noChangeArrowheads="1"/>
          </p:cNvSpPr>
          <p:nvPr/>
        </p:nvSpPr>
        <p:spPr bwMode="auto">
          <a:xfrm>
            <a:off x="228600" y="5943600"/>
            <a:ext cx="838200" cy="685800"/>
          </a:xfrm>
          <a:prstGeom prst="actionButtonReturn">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534" name="Text Box 7"/>
          <p:cNvSpPr txBox="1">
            <a:spLocks noChangeArrowheads="1"/>
          </p:cNvSpPr>
          <p:nvPr/>
        </p:nvSpPr>
        <p:spPr bwMode="auto">
          <a:xfrm>
            <a:off x="457200" y="990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4400">
                <a:latin typeface="Arial Rounded MT Bold" pitchFamily="34" charset="0"/>
              </a:rPr>
              <a:t>This mathematical practice requires </a:t>
            </a:r>
            <a:r>
              <a:rPr lang="en-US" sz="4400" u="sng">
                <a:latin typeface="Arial Rounded MT Bold" pitchFamily="34" charset="0"/>
              </a:rPr>
              <a:t>students</a:t>
            </a:r>
            <a:r>
              <a:rPr lang="en-US" sz="4400">
                <a:latin typeface="Arial Rounded MT Bold" pitchFamily="34" charset="0"/>
              </a:rPr>
              <a:t> to use mathematical formulas and equations to solve real world problems.</a:t>
            </a:r>
          </a:p>
        </p:txBody>
      </p:sp>
      <p:graphicFrame>
        <p:nvGraphicFramePr>
          <p:cNvPr id="22535" name="Object 8"/>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86039" name="Equation" r:id="rId7" imgW="114151" imgH="215619" progId="Equation.3">
                  <p:embed/>
                </p:oleObj>
              </mc:Choice>
              <mc:Fallback>
                <p:oleObj name="Equation" r:id="rId7" imgW="114151" imgH="215619"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282930018"/>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8000"/>
                                  </p:stCondLst>
                                  <p:childTnLst>
                                    <p:cmd type="call" cmd="playFrom(0.0)">
                                      <p:cBhvr>
                                        <p:cTn id="6" dur="479" fill="hold"/>
                                        <p:tgtEl>
                                          <p:spTgt spid="3174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Next" delay="0">
                      <p:tgtEl>
                        <p:sldTgt/>
                      </p:tgtEl>
                    </p:cond>
                    <p:cond evt="onPrev" delay="0">
                      <p:tgtEl>
                        <p:sldTgt/>
                      </p:tgtEl>
                    </p:cond>
                    <p:cond evt="onStopAudio" delay="0">
                      <p:tgtEl>
                        <p:sldTgt/>
                      </p:tgtEl>
                    </p:cond>
                  </p:endCondLst>
                </p:cTn>
                <p:tgtEl>
                  <p:spTgt spid="31749"/>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2"/>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800" b="1">
                <a:solidFill>
                  <a:srgbClr val="3399FF"/>
                </a:solidFill>
                <a:effectLst>
                  <a:outerShdw blurRad="38100" dist="38100" dir="2700000" algn="tl">
                    <a:srgbClr val="C0C0C0"/>
                  </a:outerShdw>
                </a:effectLst>
                <a:latin typeface="Arial Narrow" pitchFamily="34" charset="0"/>
              </a:rPr>
              <a:t>Modeling and Using Tools - $300</a:t>
            </a:r>
          </a:p>
        </p:txBody>
      </p:sp>
      <p:sp>
        <p:nvSpPr>
          <p:cNvPr id="23555" name="AutoShape 4">
            <a:hlinkClick r:id="rId2" action="ppaction://hlinksldjump" highlightClick="1"/>
          </p:cNvPr>
          <p:cNvSpPr>
            <a:spLocks noChangeArrowheads="1"/>
          </p:cNvSpPr>
          <p:nvPr/>
        </p:nvSpPr>
        <p:spPr bwMode="auto">
          <a:xfrm>
            <a:off x="8077200" y="5943600"/>
            <a:ext cx="838200" cy="685800"/>
          </a:xfrm>
          <a:prstGeom prst="actionButtonHelp">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charset="0"/>
              <a:ea typeface="ＭＳ Ｐゴシック" charset="0"/>
              <a:cs typeface="Arial" charset="0"/>
            </a:endParaRPr>
          </a:p>
        </p:txBody>
      </p:sp>
      <p:pic>
        <p:nvPicPr>
          <p:cNvPr id="32773" name="3649948B.WAV">
            <a:hlinkClick r:id="" action="ppaction://ole?verb=0"/>
          </p:cNvPr>
          <p:cNvPicPr>
            <a:picLocks noRot="1"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0600" y="228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7" name="AutoShape 6">
            <a:hlinkClick r:id="rId4" action="ppaction://hlinksldjump" highlightClick="1"/>
          </p:cNvPr>
          <p:cNvSpPr>
            <a:spLocks noChangeArrowheads="1"/>
          </p:cNvSpPr>
          <p:nvPr/>
        </p:nvSpPr>
        <p:spPr bwMode="auto">
          <a:xfrm>
            <a:off x="228600" y="5943600"/>
            <a:ext cx="838200" cy="685800"/>
          </a:xfrm>
          <a:prstGeom prst="actionButtonReturn">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charset="0"/>
              <a:ea typeface="ＭＳ Ｐゴシック" charset="0"/>
              <a:cs typeface="Arial" charset="0"/>
            </a:endParaRPr>
          </a:p>
        </p:txBody>
      </p:sp>
      <p:sp>
        <p:nvSpPr>
          <p:cNvPr id="23558" name="Text Box 7"/>
          <p:cNvSpPr txBox="1">
            <a:spLocks noChangeArrowheads="1"/>
          </p:cNvSpPr>
          <p:nvPr/>
        </p:nvSpPr>
        <p:spPr bwMode="auto">
          <a:xfrm>
            <a:off x="457200" y="990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nchorCtr="1"/>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z="4400" smtClean="0">
                <a:latin typeface="Arial Rounded MT Bold" charset="0"/>
              </a:rPr>
              <a:t>This mathematical practice requires the </a:t>
            </a:r>
            <a:r>
              <a:rPr lang="en-US" sz="4400" u="sng" smtClean="0">
                <a:latin typeface="Arial Rounded MT Bold" charset="0"/>
              </a:rPr>
              <a:t>teacher</a:t>
            </a:r>
            <a:r>
              <a:rPr lang="en-US" sz="4400" smtClean="0">
                <a:latin typeface="Arial Rounded MT Bold" charset="0"/>
              </a:rPr>
              <a:t> to provide a variety of contexts for students to apply the mathematics they have learned.</a:t>
            </a:r>
          </a:p>
        </p:txBody>
      </p:sp>
    </p:spTree>
  </p:cSld>
  <p:clrMapOvr>
    <a:masterClrMapping/>
  </p:clrMapOvr>
  <p:transition>
    <p:zo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2"/>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r>
              <a:rPr lang="en-US" b="1" dirty="0">
                <a:solidFill>
                  <a:srgbClr val="3399FF"/>
                </a:solidFill>
                <a:effectLst>
                  <a:outerShdw blurRad="38100" dist="38100" dir="2700000" algn="tl">
                    <a:srgbClr val="000000"/>
                  </a:outerShdw>
                </a:effectLst>
                <a:latin typeface="Arial Narrow" pitchFamily="34" charset="0"/>
                <a:cs typeface="Arial" pitchFamily="34" charset="0"/>
              </a:rPr>
              <a:t>Modeling and Using Tools - $400</a:t>
            </a:r>
          </a:p>
        </p:txBody>
      </p:sp>
      <p:sp>
        <p:nvSpPr>
          <p:cNvPr id="24579" name="AutoShape 4">
            <a:hlinkClick r:id="rId3" action="ppaction://hlinksldjump" highlightClick="1"/>
          </p:cNvPr>
          <p:cNvSpPr>
            <a:spLocks noChangeArrowheads="1"/>
          </p:cNvSpPr>
          <p:nvPr/>
        </p:nvSpPr>
        <p:spPr bwMode="auto">
          <a:xfrm>
            <a:off x="8077200" y="5943600"/>
            <a:ext cx="838200" cy="685800"/>
          </a:xfrm>
          <a:prstGeom prst="actionButtonHelp">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33797" name="time1769.wav">
            <a:hlinkClick r:id="" action="ppaction://ole?verb=0"/>
          </p:cNvPr>
          <p:cNvPicPr>
            <a:picLocks noRot="1" noChangeAspect="1" noChangeArrowheads="1"/>
          </p:cNvPicPr>
          <p:nvPr>
            <a:wavAudioFile r:embed="rId1" name="timesup.wav"/>
          </p:nvPr>
        </p:nvPicPr>
        <p:blipFill>
          <a:blip r:embed="rId4">
            <a:extLst>
              <a:ext uri="{28A0092B-C50C-407E-A947-70E740481C1C}">
                <a14:useLocalDpi xmlns:a14="http://schemas.microsoft.com/office/drawing/2010/main" val="0"/>
              </a:ext>
            </a:extLst>
          </a:blip>
          <a:srcRect/>
          <a:stretch>
            <a:fillRect/>
          </a:stretch>
        </p:blipFill>
        <p:spPr bwMode="auto">
          <a:xfrm>
            <a:off x="8610600" y="228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1" name="AutoShape 6">
            <a:hlinkClick r:id="rId5" action="ppaction://hlinksldjump" highlightClick="1"/>
          </p:cNvPr>
          <p:cNvSpPr>
            <a:spLocks noChangeArrowheads="1"/>
          </p:cNvSpPr>
          <p:nvPr/>
        </p:nvSpPr>
        <p:spPr bwMode="auto">
          <a:xfrm>
            <a:off x="228600" y="5943600"/>
            <a:ext cx="838200" cy="685800"/>
          </a:xfrm>
          <a:prstGeom prst="actionButtonReturn">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582" name="Text Box 7"/>
          <p:cNvSpPr txBox="1">
            <a:spLocks noChangeArrowheads="1"/>
          </p:cNvSpPr>
          <p:nvPr/>
        </p:nvSpPr>
        <p:spPr bwMode="auto">
          <a:xfrm>
            <a:off x="457200" y="990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4400">
                <a:latin typeface="Arial Rounded MT Bold" pitchFamily="34" charset="0"/>
              </a:rPr>
              <a:t>This standard requires the  </a:t>
            </a:r>
            <a:r>
              <a:rPr lang="en-US" sz="4400" u="sng">
                <a:latin typeface="Arial Rounded MT Bold" pitchFamily="34" charset="0"/>
              </a:rPr>
              <a:t>teacher</a:t>
            </a:r>
            <a:r>
              <a:rPr lang="en-US" sz="4400">
                <a:latin typeface="Arial Rounded MT Bold" pitchFamily="34" charset="0"/>
              </a:rPr>
              <a:t> to use a variety of appropriate tools (e.g. calculators, manipulatives) with students to strengthen the development of mathematical understanding.</a:t>
            </a:r>
          </a:p>
        </p:txBody>
      </p:sp>
    </p:spTree>
    <p:extLst>
      <p:ext uri="{BB962C8B-B14F-4D97-AF65-F5344CB8AC3E}">
        <p14:creationId xmlns:p14="http://schemas.microsoft.com/office/powerpoint/2010/main" val="3567185602"/>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8000"/>
                                  </p:stCondLst>
                                  <p:childTnLst>
                                    <p:cmd type="call" cmd="playFrom(0.0)">
                                      <p:cBhvr>
                                        <p:cTn id="6" dur="479" fill="hold"/>
                                        <p:tgtEl>
                                          <p:spTgt spid="3379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Next" delay="0">
                      <p:tgtEl>
                        <p:sldTgt/>
                      </p:tgtEl>
                    </p:cond>
                    <p:cond evt="onPrev" delay="0">
                      <p:tgtEl>
                        <p:sldTgt/>
                      </p:tgtEl>
                    </p:cond>
                    <p:cond evt="onStopAudio" delay="0">
                      <p:tgtEl>
                        <p:sldTgt/>
                      </p:tgtEl>
                    </p:cond>
                  </p:endCondLst>
                </p:cTn>
                <p:tgtEl>
                  <p:spTgt spid="33797"/>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2"/>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r>
              <a:rPr lang="en-US" b="1" dirty="0">
                <a:solidFill>
                  <a:srgbClr val="3399FF"/>
                </a:solidFill>
                <a:effectLst>
                  <a:outerShdw blurRad="38100" dist="38100" dir="2700000" algn="tl">
                    <a:srgbClr val="000000"/>
                  </a:outerShdw>
                </a:effectLst>
                <a:latin typeface="Arial Narrow" pitchFamily="34" charset="0"/>
                <a:cs typeface="Arial" pitchFamily="34" charset="0"/>
              </a:rPr>
              <a:t>Modeling and Using Tools - $500</a:t>
            </a:r>
          </a:p>
        </p:txBody>
      </p:sp>
      <p:sp>
        <p:nvSpPr>
          <p:cNvPr id="25603" name="AutoShape 4">
            <a:hlinkClick r:id="rId3" action="ppaction://hlinksldjump" highlightClick="1"/>
          </p:cNvPr>
          <p:cNvSpPr>
            <a:spLocks noChangeArrowheads="1"/>
          </p:cNvSpPr>
          <p:nvPr/>
        </p:nvSpPr>
        <p:spPr bwMode="auto">
          <a:xfrm>
            <a:off x="8077200" y="5943600"/>
            <a:ext cx="838200" cy="685800"/>
          </a:xfrm>
          <a:prstGeom prst="actionButtonHelp">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34821" name="time1769.wav">
            <a:hlinkClick r:id="" action="ppaction://ole?verb=0"/>
          </p:cNvPr>
          <p:cNvPicPr>
            <a:picLocks noRot="1" noChangeAspect="1" noChangeArrowheads="1"/>
          </p:cNvPicPr>
          <p:nvPr>
            <a:wavAudioFile r:embed="rId1" name="timesup.wav"/>
          </p:nvPr>
        </p:nvPicPr>
        <p:blipFill>
          <a:blip r:embed="rId4">
            <a:extLst>
              <a:ext uri="{28A0092B-C50C-407E-A947-70E740481C1C}">
                <a14:useLocalDpi xmlns:a14="http://schemas.microsoft.com/office/drawing/2010/main" val="0"/>
              </a:ext>
            </a:extLst>
          </a:blip>
          <a:srcRect/>
          <a:stretch>
            <a:fillRect/>
          </a:stretch>
        </p:blipFill>
        <p:spPr bwMode="auto">
          <a:xfrm>
            <a:off x="8610600" y="228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5" name="AutoShape 6">
            <a:hlinkClick r:id="rId5" action="ppaction://hlinksldjump" highlightClick="1"/>
          </p:cNvPr>
          <p:cNvSpPr>
            <a:spLocks noChangeArrowheads="1"/>
          </p:cNvSpPr>
          <p:nvPr/>
        </p:nvSpPr>
        <p:spPr bwMode="auto">
          <a:xfrm>
            <a:off x="228600" y="5943600"/>
            <a:ext cx="838200" cy="685800"/>
          </a:xfrm>
          <a:prstGeom prst="actionButtonReturn">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23" name="Text Box 7"/>
          <p:cNvSpPr txBox="1">
            <a:spLocks noChangeArrowheads="1"/>
          </p:cNvSpPr>
          <p:nvPr/>
        </p:nvSpPr>
        <p:spPr bwMode="auto">
          <a:xfrm>
            <a:off x="457200" y="990600"/>
            <a:ext cx="80391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p>
            <a:pPr>
              <a:defRPr/>
            </a:pPr>
            <a:r>
              <a:rPr lang="en-US" sz="4400" dirty="0">
                <a:latin typeface="Arial Rounded MT Bold" pitchFamily="34" charset="0"/>
              </a:rPr>
              <a:t>This mathematical practice requires </a:t>
            </a:r>
            <a:r>
              <a:rPr lang="en-US" sz="4400" u="sng" dirty="0">
                <a:latin typeface="Arial Rounded MT Bold" pitchFamily="34" charset="0"/>
              </a:rPr>
              <a:t>students</a:t>
            </a:r>
            <a:r>
              <a:rPr lang="en-US" sz="4400" dirty="0">
                <a:latin typeface="Arial Rounded MT Bold" pitchFamily="34" charset="0"/>
              </a:rPr>
              <a:t> to identify relevant external math resources (digital content on a website) and use them to pose or solve problems.</a:t>
            </a:r>
          </a:p>
          <a:p>
            <a:pPr>
              <a:defRPr/>
            </a:pPr>
            <a:endParaRPr lang="en-US" sz="3600" dirty="0">
              <a:effectLst>
                <a:outerShdw blurRad="38100" dist="38100" dir="2700000" algn="tl">
                  <a:srgbClr val="000000"/>
                </a:outerShdw>
              </a:effectLst>
              <a:latin typeface="Enchanted" pitchFamily="18" charset="0"/>
              <a:cs typeface="Arial" pitchFamily="34" charset="0"/>
            </a:endParaRPr>
          </a:p>
        </p:txBody>
      </p:sp>
    </p:spTree>
    <p:extLst>
      <p:ext uri="{BB962C8B-B14F-4D97-AF65-F5344CB8AC3E}">
        <p14:creationId xmlns:p14="http://schemas.microsoft.com/office/powerpoint/2010/main" val="2231971064"/>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8000"/>
                                  </p:stCondLst>
                                  <p:childTnLst>
                                    <p:cmd type="call" cmd="playFrom(0.0)">
                                      <p:cBhvr>
                                        <p:cTn id="6" dur="479" fill="hold"/>
                                        <p:tgtEl>
                                          <p:spTgt spid="3482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Next" delay="0">
                      <p:tgtEl>
                        <p:sldTgt/>
                      </p:tgtEl>
                    </p:cond>
                    <p:cond evt="onPrev" delay="0">
                      <p:tgtEl>
                        <p:sldTgt/>
                      </p:tgtEl>
                    </p:cond>
                    <p:cond evt="onStopAudio" delay="0">
                      <p:tgtEl>
                        <p:sldTgt/>
                      </p:tgtEl>
                    </p:cond>
                  </p:endCondLst>
                </p:cTn>
                <p:tgtEl>
                  <p:spTgt spid="34821"/>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2"/>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r>
              <a:rPr lang="en-US" b="1" dirty="0">
                <a:solidFill>
                  <a:srgbClr val="3399FF"/>
                </a:solidFill>
                <a:effectLst>
                  <a:outerShdw blurRad="38100" dist="38100" dir="2700000" algn="tl">
                    <a:srgbClr val="000000"/>
                  </a:outerShdw>
                </a:effectLst>
                <a:latin typeface="Arial Narrow" pitchFamily="34" charset="0"/>
                <a:cs typeface="Arial" pitchFamily="34" charset="0"/>
              </a:rPr>
              <a:t>Seeing Structure and Generalizing - $100</a:t>
            </a:r>
          </a:p>
        </p:txBody>
      </p:sp>
      <p:sp>
        <p:nvSpPr>
          <p:cNvPr id="26627" name="AutoShape 4">
            <a:hlinkClick r:id="rId3" action="ppaction://hlinksldjump" highlightClick="1"/>
          </p:cNvPr>
          <p:cNvSpPr>
            <a:spLocks noChangeArrowheads="1"/>
          </p:cNvSpPr>
          <p:nvPr/>
        </p:nvSpPr>
        <p:spPr bwMode="auto">
          <a:xfrm>
            <a:off x="8077200" y="5943600"/>
            <a:ext cx="838200" cy="685800"/>
          </a:xfrm>
          <a:prstGeom prst="actionButtonHelp">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35845" name="time1769.wav">
            <a:hlinkClick r:id="" action="ppaction://ole?verb=0"/>
          </p:cNvPr>
          <p:cNvPicPr>
            <a:picLocks noRot="1" noChangeAspect="1" noChangeArrowheads="1"/>
          </p:cNvPicPr>
          <p:nvPr>
            <a:wavAudioFile r:embed="rId1" name="timesup.wav"/>
          </p:nvPr>
        </p:nvPicPr>
        <p:blipFill>
          <a:blip r:embed="rId4">
            <a:extLst>
              <a:ext uri="{28A0092B-C50C-407E-A947-70E740481C1C}">
                <a14:useLocalDpi xmlns:a14="http://schemas.microsoft.com/office/drawing/2010/main" val="0"/>
              </a:ext>
            </a:extLst>
          </a:blip>
          <a:srcRect/>
          <a:stretch>
            <a:fillRect/>
          </a:stretch>
        </p:blipFill>
        <p:spPr bwMode="auto">
          <a:xfrm>
            <a:off x="8610600" y="228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9" name="AutoShape 6">
            <a:hlinkClick r:id="rId5" action="ppaction://hlinksldjump" highlightClick="1"/>
          </p:cNvPr>
          <p:cNvSpPr>
            <a:spLocks noChangeArrowheads="1"/>
          </p:cNvSpPr>
          <p:nvPr/>
        </p:nvSpPr>
        <p:spPr bwMode="auto">
          <a:xfrm>
            <a:off x="228600" y="5943600"/>
            <a:ext cx="838200" cy="685800"/>
          </a:xfrm>
          <a:prstGeom prst="actionButtonReturn">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30" name="Text Box 7"/>
          <p:cNvSpPr txBox="1">
            <a:spLocks noChangeArrowheads="1"/>
          </p:cNvSpPr>
          <p:nvPr/>
        </p:nvSpPr>
        <p:spPr bwMode="auto">
          <a:xfrm>
            <a:off x="457200" y="990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4400">
                <a:latin typeface="Arial Rounded MT Bold" pitchFamily="34" charset="0"/>
              </a:rPr>
              <a:t>This standard has to do with </a:t>
            </a:r>
            <a:r>
              <a:rPr lang="en-US" sz="4400" u="sng">
                <a:latin typeface="Arial Rounded MT Bold" pitchFamily="34" charset="0"/>
              </a:rPr>
              <a:t>students</a:t>
            </a:r>
            <a:r>
              <a:rPr lang="en-US" sz="4400">
                <a:latin typeface="Arial Rounded MT Bold" pitchFamily="34" charset="0"/>
              </a:rPr>
              <a:t> having the vocabulary to discern and name mathematical patterns or structures, lest they be overlooked: We tend to overlook things for which we have no name!</a:t>
            </a:r>
          </a:p>
        </p:txBody>
      </p:sp>
    </p:spTree>
    <p:extLst>
      <p:ext uri="{BB962C8B-B14F-4D97-AF65-F5344CB8AC3E}">
        <p14:creationId xmlns:p14="http://schemas.microsoft.com/office/powerpoint/2010/main" val="4175359504"/>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8000"/>
                                  </p:stCondLst>
                                  <p:childTnLst>
                                    <p:cmd type="call" cmd="playFrom(0.0)">
                                      <p:cBhvr>
                                        <p:cTn id="6" dur="479" fill="hold"/>
                                        <p:tgtEl>
                                          <p:spTgt spid="3584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Next" delay="0">
                      <p:tgtEl>
                        <p:sldTgt/>
                      </p:tgtEl>
                    </p:cond>
                    <p:cond evt="onPrev" delay="0">
                      <p:tgtEl>
                        <p:sldTgt/>
                      </p:tgtEl>
                    </p:cond>
                    <p:cond evt="onStopAudio" delay="0">
                      <p:tgtEl>
                        <p:sldTgt/>
                      </p:tgtEl>
                    </p:cond>
                  </p:endCondLst>
                </p:cTn>
                <p:tgtEl>
                  <p:spTgt spid="35845"/>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2"/>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r>
              <a:rPr lang="en-US" b="1" dirty="0">
                <a:solidFill>
                  <a:srgbClr val="3399FF"/>
                </a:solidFill>
                <a:effectLst>
                  <a:outerShdw blurRad="38100" dist="38100" dir="2700000" algn="tl">
                    <a:srgbClr val="000000"/>
                  </a:outerShdw>
                </a:effectLst>
                <a:latin typeface="Arial Narrow" pitchFamily="34" charset="0"/>
                <a:cs typeface="Arial" pitchFamily="34" charset="0"/>
              </a:rPr>
              <a:t>Seeing Structure and Generalizing - $200</a:t>
            </a:r>
          </a:p>
        </p:txBody>
      </p:sp>
      <p:sp>
        <p:nvSpPr>
          <p:cNvPr id="27651" name="AutoShape 4">
            <a:hlinkClick r:id="rId3" action="ppaction://hlinksldjump" highlightClick="1"/>
          </p:cNvPr>
          <p:cNvSpPr>
            <a:spLocks noChangeArrowheads="1"/>
          </p:cNvSpPr>
          <p:nvPr/>
        </p:nvSpPr>
        <p:spPr bwMode="auto">
          <a:xfrm>
            <a:off x="8077200" y="5943600"/>
            <a:ext cx="838200" cy="685800"/>
          </a:xfrm>
          <a:prstGeom prst="actionButtonHelp">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36869" name="time1784.wav">
            <a:hlinkClick r:id="" action="ppaction://ole?verb=0"/>
          </p:cNvPr>
          <p:cNvPicPr>
            <a:picLocks noRot="1" noChangeAspect="1" noChangeArrowheads="1"/>
          </p:cNvPicPr>
          <p:nvPr>
            <a:wavAudioFile r:embed="rId1" name="timesup.wav"/>
          </p:nvPr>
        </p:nvPicPr>
        <p:blipFill>
          <a:blip r:embed="rId4">
            <a:extLst>
              <a:ext uri="{28A0092B-C50C-407E-A947-70E740481C1C}">
                <a14:useLocalDpi xmlns:a14="http://schemas.microsoft.com/office/drawing/2010/main" val="0"/>
              </a:ext>
            </a:extLst>
          </a:blip>
          <a:srcRect/>
          <a:stretch>
            <a:fillRect/>
          </a:stretch>
        </p:blipFill>
        <p:spPr bwMode="auto">
          <a:xfrm>
            <a:off x="8610600" y="228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3" name="AutoShape 6">
            <a:hlinkClick r:id="rId5" action="ppaction://hlinksldjump" highlightClick="1"/>
          </p:cNvPr>
          <p:cNvSpPr>
            <a:spLocks noChangeArrowheads="1"/>
          </p:cNvSpPr>
          <p:nvPr/>
        </p:nvSpPr>
        <p:spPr bwMode="auto">
          <a:xfrm>
            <a:off x="228600" y="5943600"/>
            <a:ext cx="838200" cy="685800"/>
          </a:xfrm>
          <a:prstGeom prst="actionButtonReturn">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654" name="Text Box 7"/>
          <p:cNvSpPr txBox="1">
            <a:spLocks noChangeArrowheads="1"/>
          </p:cNvSpPr>
          <p:nvPr/>
        </p:nvSpPr>
        <p:spPr bwMode="auto">
          <a:xfrm>
            <a:off x="457200" y="990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4400">
                <a:latin typeface="Arial Rounded MT Bold" pitchFamily="34" charset="0"/>
              </a:rPr>
              <a:t>This mathematical practice requires the </a:t>
            </a:r>
            <a:r>
              <a:rPr lang="en-US" sz="4400" u="sng">
                <a:latin typeface="Arial Rounded MT Bold" pitchFamily="34" charset="0"/>
              </a:rPr>
              <a:t>teacher</a:t>
            </a:r>
            <a:r>
              <a:rPr lang="en-US" sz="4400">
                <a:latin typeface="Arial Rounded MT Bold" pitchFamily="34" charset="0"/>
              </a:rPr>
              <a:t> to model and encourage students to look for their own shortcuts rather than simply telling them.</a:t>
            </a:r>
          </a:p>
        </p:txBody>
      </p:sp>
    </p:spTree>
    <p:extLst>
      <p:ext uri="{BB962C8B-B14F-4D97-AF65-F5344CB8AC3E}">
        <p14:creationId xmlns:p14="http://schemas.microsoft.com/office/powerpoint/2010/main" val="1381319182"/>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8000"/>
                                  </p:stCondLst>
                                  <p:childTnLst>
                                    <p:cmd type="call" cmd="playFrom(0.0)">
                                      <p:cBhvr>
                                        <p:cTn id="6" dur="479" fill="hold"/>
                                        <p:tgtEl>
                                          <p:spTgt spid="3686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Next" delay="0">
                      <p:tgtEl>
                        <p:sldTgt/>
                      </p:tgtEl>
                    </p:cond>
                    <p:cond evt="onPrev" delay="0">
                      <p:tgtEl>
                        <p:sldTgt/>
                      </p:tgtEl>
                    </p:cond>
                    <p:cond evt="onStopAudio" delay="0">
                      <p:tgtEl>
                        <p:sldTgt/>
                      </p:tgtEl>
                    </p:cond>
                  </p:endCondLst>
                </p:cTn>
                <p:tgtEl>
                  <p:spTgt spid="36869"/>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 Box 2"/>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r>
              <a:rPr lang="en-US" b="1" dirty="0">
                <a:solidFill>
                  <a:srgbClr val="3399FF"/>
                </a:solidFill>
                <a:effectLst>
                  <a:outerShdw blurRad="38100" dist="38100" dir="2700000" algn="tl">
                    <a:srgbClr val="000000"/>
                  </a:outerShdw>
                </a:effectLst>
                <a:latin typeface="Arial Narrow" pitchFamily="34" charset="0"/>
                <a:cs typeface="Arial" pitchFamily="34" charset="0"/>
              </a:rPr>
              <a:t>Seeing Structure and Generalizing - $300</a:t>
            </a:r>
          </a:p>
        </p:txBody>
      </p:sp>
      <p:sp>
        <p:nvSpPr>
          <p:cNvPr id="28675" name="AutoShape 4">
            <a:hlinkClick r:id="rId3" action="ppaction://hlinksldjump" highlightClick="1"/>
          </p:cNvPr>
          <p:cNvSpPr>
            <a:spLocks noChangeArrowheads="1"/>
          </p:cNvSpPr>
          <p:nvPr/>
        </p:nvSpPr>
        <p:spPr bwMode="auto">
          <a:xfrm>
            <a:off x="8077200" y="5943600"/>
            <a:ext cx="838200" cy="685800"/>
          </a:xfrm>
          <a:prstGeom prst="actionButtonHelp">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37893" name="time1784.wav">
            <a:hlinkClick r:id="" action="ppaction://ole?verb=0"/>
          </p:cNvPr>
          <p:cNvPicPr>
            <a:picLocks noRot="1" noChangeAspect="1" noChangeArrowheads="1"/>
          </p:cNvPicPr>
          <p:nvPr>
            <a:wavAudioFile r:embed="rId1" name="timesup.wav"/>
          </p:nvPr>
        </p:nvPicPr>
        <p:blipFill>
          <a:blip r:embed="rId4">
            <a:extLst>
              <a:ext uri="{28A0092B-C50C-407E-A947-70E740481C1C}">
                <a14:useLocalDpi xmlns:a14="http://schemas.microsoft.com/office/drawing/2010/main" val="0"/>
              </a:ext>
            </a:extLst>
          </a:blip>
          <a:srcRect/>
          <a:stretch>
            <a:fillRect/>
          </a:stretch>
        </p:blipFill>
        <p:spPr bwMode="auto">
          <a:xfrm>
            <a:off x="8610600" y="228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7" name="AutoShape 6">
            <a:hlinkClick r:id="rId5" action="ppaction://hlinksldjump" highlightClick="1"/>
          </p:cNvPr>
          <p:cNvSpPr>
            <a:spLocks noChangeArrowheads="1"/>
          </p:cNvSpPr>
          <p:nvPr/>
        </p:nvSpPr>
        <p:spPr bwMode="auto">
          <a:xfrm>
            <a:off x="228600" y="5943600"/>
            <a:ext cx="838200" cy="685800"/>
          </a:xfrm>
          <a:prstGeom prst="actionButtonReturn">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678" name="Text Box 7"/>
          <p:cNvSpPr txBox="1">
            <a:spLocks noChangeArrowheads="1"/>
          </p:cNvSpPr>
          <p:nvPr/>
        </p:nvSpPr>
        <p:spPr bwMode="auto">
          <a:xfrm>
            <a:off x="457200" y="990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4400">
                <a:latin typeface="Arial Rounded MT Bold" pitchFamily="34" charset="0"/>
              </a:rPr>
              <a:t>This mathematical practice requires </a:t>
            </a:r>
            <a:r>
              <a:rPr lang="en-US" sz="4400" u="sng">
                <a:latin typeface="Arial Rounded MT Bold" pitchFamily="34" charset="0"/>
              </a:rPr>
              <a:t>students </a:t>
            </a:r>
            <a:r>
              <a:rPr lang="en-US" sz="4400">
                <a:latin typeface="Arial Rounded MT Bold" pitchFamily="34" charset="0"/>
              </a:rPr>
              <a:t>to notice if calculations are repeated and look for both general methods and shortcuts.</a:t>
            </a:r>
          </a:p>
        </p:txBody>
      </p:sp>
    </p:spTree>
    <p:extLst>
      <p:ext uri="{BB962C8B-B14F-4D97-AF65-F5344CB8AC3E}">
        <p14:creationId xmlns:p14="http://schemas.microsoft.com/office/powerpoint/2010/main" val="3275559012"/>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8000"/>
                                  </p:stCondLst>
                                  <p:childTnLst>
                                    <p:cmd type="call" cmd="playFrom(0.0)">
                                      <p:cBhvr>
                                        <p:cTn id="6" dur="479" fill="hold"/>
                                        <p:tgtEl>
                                          <p:spTgt spid="3789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Next" delay="0">
                      <p:tgtEl>
                        <p:sldTgt/>
                      </p:tgtEl>
                    </p:cond>
                    <p:cond evt="onPrev" delay="0">
                      <p:tgtEl>
                        <p:sldTgt/>
                      </p:tgtEl>
                    </p:cond>
                    <p:cond evt="onStopAudio" delay="0">
                      <p:tgtEl>
                        <p:sldTgt/>
                      </p:tgtEl>
                    </p:cond>
                  </p:endCondLst>
                </p:cTn>
                <p:tgtEl>
                  <p:spTgt spid="37893"/>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2"/>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r>
              <a:rPr lang="en-US" b="1" dirty="0">
                <a:solidFill>
                  <a:srgbClr val="3399FF"/>
                </a:solidFill>
                <a:effectLst>
                  <a:outerShdw blurRad="38100" dist="38100" dir="2700000" algn="tl">
                    <a:srgbClr val="000000"/>
                  </a:outerShdw>
                </a:effectLst>
                <a:latin typeface="Arial Narrow" pitchFamily="34" charset="0"/>
                <a:cs typeface="Arial" pitchFamily="34" charset="0"/>
              </a:rPr>
              <a:t>Seeing Structure and Generalizing - $400</a:t>
            </a:r>
          </a:p>
        </p:txBody>
      </p:sp>
      <p:sp>
        <p:nvSpPr>
          <p:cNvPr id="29699" name="AutoShape 4">
            <a:hlinkClick r:id="rId3" action="ppaction://hlinksldjump" highlightClick="1"/>
          </p:cNvPr>
          <p:cNvSpPr>
            <a:spLocks noChangeArrowheads="1"/>
          </p:cNvSpPr>
          <p:nvPr/>
        </p:nvSpPr>
        <p:spPr bwMode="auto">
          <a:xfrm>
            <a:off x="8077200" y="5943600"/>
            <a:ext cx="838200" cy="685800"/>
          </a:xfrm>
          <a:prstGeom prst="actionButtonHelp">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38917" name="time1784.wav">
            <a:hlinkClick r:id="" action="ppaction://ole?verb=0"/>
          </p:cNvPr>
          <p:cNvPicPr>
            <a:picLocks noRot="1" noChangeAspect="1" noChangeArrowheads="1"/>
          </p:cNvPicPr>
          <p:nvPr>
            <a:wavAudioFile r:embed="rId1" name="timesup.wav"/>
          </p:nvPr>
        </p:nvPicPr>
        <p:blipFill>
          <a:blip r:embed="rId4">
            <a:extLst>
              <a:ext uri="{28A0092B-C50C-407E-A947-70E740481C1C}">
                <a14:useLocalDpi xmlns:a14="http://schemas.microsoft.com/office/drawing/2010/main" val="0"/>
              </a:ext>
            </a:extLst>
          </a:blip>
          <a:srcRect/>
          <a:stretch>
            <a:fillRect/>
          </a:stretch>
        </p:blipFill>
        <p:spPr bwMode="auto">
          <a:xfrm>
            <a:off x="8610600" y="228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1" name="AutoShape 6">
            <a:hlinkClick r:id="rId5" action="ppaction://hlinksldjump" highlightClick="1"/>
          </p:cNvPr>
          <p:cNvSpPr>
            <a:spLocks noChangeArrowheads="1"/>
          </p:cNvSpPr>
          <p:nvPr/>
        </p:nvSpPr>
        <p:spPr bwMode="auto">
          <a:xfrm>
            <a:off x="228600" y="5943600"/>
            <a:ext cx="838200" cy="685800"/>
          </a:xfrm>
          <a:prstGeom prst="actionButtonReturn">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702" name="Text Box 7"/>
          <p:cNvSpPr txBox="1">
            <a:spLocks noChangeArrowheads="1"/>
          </p:cNvSpPr>
          <p:nvPr/>
        </p:nvSpPr>
        <p:spPr bwMode="auto">
          <a:xfrm>
            <a:off x="457200" y="990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4400">
                <a:latin typeface="Arial Rounded MT Bold" pitchFamily="34" charset="0"/>
              </a:rPr>
              <a:t>This mathematical practice requires </a:t>
            </a:r>
            <a:r>
              <a:rPr lang="en-US" sz="4400" u="sng">
                <a:latin typeface="Arial Rounded MT Bold" pitchFamily="34" charset="0"/>
              </a:rPr>
              <a:t>students</a:t>
            </a:r>
            <a:r>
              <a:rPr lang="en-US" sz="4400">
                <a:latin typeface="Arial Rounded MT Bold" pitchFamily="34" charset="0"/>
              </a:rPr>
              <a:t> to look closely to discern a pattern or structure, recognizing that quantities can be represented in different ways.</a:t>
            </a:r>
          </a:p>
        </p:txBody>
      </p:sp>
    </p:spTree>
    <p:extLst>
      <p:ext uri="{BB962C8B-B14F-4D97-AF65-F5344CB8AC3E}">
        <p14:creationId xmlns:p14="http://schemas.microsoft.com/office/powerpoint/2010/main" val="4196998902"/>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8000"/>
                                  </p:stCondLst>
                                  <p:childTnLst>
                                    <p:cmd type="call" cmd="playFrom(0.0)">
                                      <p:cBhvr>
                                        <p:cTn id="6" dur="479" fill="hold"/>
                                        <p:tgtEl>
                                          <p:spTgt spid="3891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Next" delay="0">
                      <p:tgtEl>
                        <p:sldTgt/>
                      </p:tgtEl>
                    </p:cond>
                    <p:cond evt="onPrev" delay="0">
                      <p:tgtEl>
                        <p:sldTgt/>
                      </p:tgtEl>
                    </p:cond>
                    <p:cond evt="onStopAudio" delay="0">
                      <p:tgtEl>
                        <p:sldTgt/>
                      </p:tgtEl>
                    </p:cond>
                  </p:endCondLst>
                </p:cTn>
                <p:tgtEl>
                  <p:spTgt spid="38917"/>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 Box 2"/>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r>
              <a:rPr lang="en-US" b="1" dirty="0">
                <a:solidFill>
                  <a:srgbClr val="3399FF"/>
                </a:solidFill>
                <a:effectLst>
                  <a:outerShdw blurRad="38100" dist="38100" dir="2700000" algn="tl">
                    <a:srgbClr val="000000"/>
                  </a:outerShdw>
                </a:effectLst>
                <a:latin typeface="Arial Narrow" pitchFamily="34" charset="0"/>
                <a:cs typeface="Arial" pitchFamily="34" charset="0"/>
              </a:rPr>
              <a:t>Seeing Structure and Generalizing - $500</a:t>
            </a:r>
          </a:p>
        </p:txBody>
      </p:sp>
      <p:sp>
        <p:nvSpPr>
          <p:cNvPr id="30723" name="AutoShape 4">
            <a:hlinkClick r:id="rId3" action="ppaction://hlinksldjump" highlightClick="1"/>
          </p:cNvPr>
          <p:cNvSpPr>
            <a:spLocks noChangeArrowheads="1"/>
          </p:cNvSpPr>
          <p:nvPr/>
        </p:nvSpPr>
        <p:spPr bwMode="auto">
          <a:xfrm>
            <a:off x="8077200" y="5943600"/>
            <a:ext cx="838200" cy="685800"/>
          </a:xfrm>
          <a:prstGeom prst="actionButtonHelp">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39941" name="time1800.wav">
            <a:hlinkClick r:id="" action="ppaction://ole?verb=0"/>
          </p:cNvPr>
          <p:cNvPicPr>
            <a:picLocks noRot="1" noChangeAspect="1" noChangeArrowheads="1"/>
          </p:cNvPicPr>
          <p:nvPr>
            <a:wavAudioFile r:embed="rId1" name="timesup.wav"/>
          </p:nvPr>
        </p:nvPicPr>
        <p:blipFill>
          <a:blip r:embed="rId4">
            <a:extLst>
              <a:ext uri="{28A0092B-C50C-407E-A947-70E740481C1C}">
                <a14:useLocalDpi xmlns:a14="http://schemas.microsoft.com/office/drawing/2010/main" val="0"/>
              </a:ext>
            </a:extLst>
          </a:blip>
          <a:srcRect/>
          <a:stretch>
            <a:fillRect/>
          </a:stretch>
        </p:blipFill>
        <p:spPr bwMode="auto">
          <a:xfrm>
            <a:off x="8610600" y="228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5" name="AutoShape 6">
            <a:hlinkClick r:id="rId5" action="ppaction://hlinksldjump" highlightClick="1"/>
          </p:cNvPr>
          <p:cNvSpPr>
            <a:spLocks noChangeArrowheads="1"/>
          </p:cNvSpPr>
          <p:nvPr/>
        </p:nvSpPr>
        <p:spPr bwMode="auto">
          <a:xfrm>
            <a:off x="228600" y="5943600"/>
            <a:ext cx="838200" cy="685800"/>
          </a:xfrm>
          <a:prstGeom prst="actionButtonReturn">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26" name="Text Box 7"/>
          <p:cNvSpPr txBox="1">
            <a:spLocks noChangeArrowheads="1"/>
          </p:cNvSpPr>
          <p:nvPr/>
        </p:nvSpPr>
        <p:spPr bwMode="auto">
          <a:xfrm>
            <a:off x="228600" y="990600"/>
            <a:ext cx="83820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4400">
                <a:latin typeface="Arial Rounded MT Bold" pitchFamily="34" charset="0"/>
              </a:rPr>
              <a:t>This mathematical practice requires the </a:t>
            </a:r>
            <a:r>
              <a:rPr lang="en-US" sz="4400" u="sng">
                <a:latin typeface="Arial Rounded MT Bold" pitchFamily="34" charset="0"/>
              </a:rPr>
              <a:t>teacher</a:t>
            </a:r>
            <a:r>
              <a:rPr lang="en-US" sz="4400">
                <a:latin typeface="Arial Rounded MT Bold" pitchFamily="34" charset="0"/>
              </a:rPr>
              <a:t> to provide time and opportunities for students to discern and apply properties of mathematics in a variety of contexts.</a:t>
            </a:r>
          </a:p>
        </p:txBody>
      </p:sp>
    </p:spTree>
    <p:extLst>
      <p:ext uri="{BB962C8B-B14F-4D97-AF65-F5344CB8AC3E}">
        <p14:creationId xmlns:p14="http://schemas.microsoft.com/office/powerpoint/2010/main" val="166646875"/>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8000"/>
                                  </p:stCondLst>
                                  <p:childTnLst>
                                    <p:cmd type="call" cmd="playFrom(0.0)">
                                      <p:cBhvr>
                                        <p:cTn id="6" dur="479" fill="hold"/>
                                        <p:tgtEl>
                                          <p:spTgt spid="3994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Next" delay="0">
                      <p:tgtEl>
                        <p:sldTgt/>
                      </p:tgtEl>
                    </p:cond>
                    <p:cond evt="onPrev" delay="0">
                      <p:tgtEl>
                        <p:sldTgt/>
                      </p:tgtEl>
                    </p:cond>
                    <p:cond evt="onStopAudio" delay="0">
                      <p:tgtEl>
                        <p:sldTgt/>
                      </p:tgtEl>
                    </p:cond>
                  </p:endCondLst>
                </p:cTn>
                <p:tgtEl>
                  <p:spTgt spid="39941"/>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2"/>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r>
              <a:rPr lang="en-US" b="1" dirty="0">
                <a:solidFill>
                  <a:srgbClr val="3399FF"/>
                </a:solidFill>
                <a:effectLst>
                  <a:outerShdw blurRad="38100" dist="38100" dir="2700000" algn="tl">
                    <a:srgbClr val="000000"/>
                  </a:outerShdw>
                </a:effectLst>
                <a:latin typeface="Arial Narrow" pitchFamily="34" charset="0"/>
                <a:cs typeface="Arial" pitchFamily="34" charset="0"/>
              </a:rPr>
              <a:t>SMP 500 - $100</a:t>
            </a:r>
          </a:p>
        </p:txBody>
      </p:sp>
      <p:sp>
        <p:nvSpPr>
          <p:cNvPr id="31747" name="AutoShape 4">
            <a:hlinkClick r:id="rId3" action="ppaction://hlinksldjump" highlightClick="1"/>
          </p:cNvPr>
          <p:cNvSpPr>
            <a:spLocks noChangeArrowheads="1"/>
          </p:cNvSpPr>
          <p:nvPr/>
        </p:nvSpPr>
        <p:spPr bwMode="auto">
          <a:xfrm>
            <a:off x="8077200" y="5943600"/>
            <a:ext cx="838200" cy="685800"/>
          </a:xfrm>
          <a:prstGeom prst="actionButtonHelp">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40965" name="time1800.wav">
            <a:hlinkClick r:id="" action="ppaction://ole?verb=0"/>
          </p:cNvPr>
          <p:cNvPicPr>
            <a:picLocks noRot="1" noChangeAspect="1" noChangeArrowheads="1"/>
          </p:cNvPicPr>
          <p:nvPr>
            <a:wavAudioFile r:embed="rId1" name="timesup.wav"/>
          </p:nvPr>
        </p:nvPicPr>
        <p:blipFill>
          <a:blip r:embed="rId4">
            <a:extLst>
              <a:ext uri="{28A0092B-C50C-407E-A947-70E740481C1C}">
                <a14:useLocalDpi xmlns:a14="http://schemas.microsoft.com/office/drawing/2010/main" val="0"/>
              </a:ext>
            </a:extLst>
          </a:blip>
          <a:srcRect/>
          <a:stretch>
            <a:fillRect/>
          </a:stretch>
        </p:blipFill>
        <p:spPr bwMode="auto">
          <a:xfrm>
            <a:off x="8610600" y="228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9" name="AutoShape 6">
            <a:hlinkClick r:id="rId5" action="ppaction://hlinksldjump" highlightClick="1"/>
          </p:cNvPr>
          <p:cNvSpPr>
            <a:spLocks noChangeArrowheads="1"/>
          </p:cNvSpPr>
          <p:nvPr/>
        </p:nvSpPr>
        <p:spPr bwMode="auto">
          <a:xfrm>
            <a:off x="228600" y="5943600"/>
            <a:ext cx="838200" cy="685800"/>
          </a:xfrm>
          <a:prstGeom prst="actionButtonReturn">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50" name="Text Box 7"/>
          <p:cNvSpPr txBox="1">
            <a:spLocks noChangeArrowheads="1"/>
          </p:cNvSpPr>
          <p:nvPr/>
        </p:nvSpPr>
        <p:spPr bwMode="auto">
          <a:xfrm>
            <a:off x="457200" y="990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4400">
                <a:latin typeface="Arial Rounded MT Bold" pitchFamily="34" charset="0"/>
              </a:rPr>
              <a:t>Habits of minds that describe varieties of expertise that mathematics educators at all levels should seek to develop in their students.</a:t>
            </a:r>
          </a:p>
        </p:txBody>
      </p:sp>
    </p:spTree>
    <p:extLst>
      <p:ext uri="{BB962C8B-B14F-4D97-AF65-F5344CB8AC3E}">
        <p14:creationId xmlns:p14="http://schemas.microsoft.com/office/powerpoint/2010/main" val="121935324"/>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8000"/>
                                  </p:stCondLst>
                                  <p:childTnLst>
                                    <p:cmd type="call" cmd="playFrom(0.0)">
                                      <p:cBhvr>
                                        <p:cTn id="6" dur="479" fill="hold"/>
                                        <p:tgtEl>
                                          <p:spTgt spid="4096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Next" delay="0">
                      <p:tgtEl>
                        <p:sldTgt/>
                      </p:tgtEl>
                    </p:cond>
                    <p:cond evt="onPrev" delay="0">
                      <p:tgtEl>
                        <p:sldTgt/>
                      </p:tgtEl>
                    </p:cond>
                    <p:cond evt="onStopAudio" delay="0">
                      <p:tgtEl>
                        <p:sldTgt/>
                      </p:tgtEl>
                    </p:cond>
                  </p:endCondLst>
                </p:cTn>
                <p:tgtEl>
                  <p:spTgt spid="40965"/>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ctrTitle"/>
          </p:nvPr>
        </p:nvSpPr>
        <p:spPr>
          <a:xfrm>
            <a:off x="685800" y="762000"/>
            <a:ext cx="7772400" cy="5334000"/>
          </a:xfrm>
        </p:spPr>
        <p:txBody>
          <a:bodyPr/>
          <a:lstStyle/>
          <a:p>
            <a:r>
              <a:rPr lang="en-US" sz="9600" b="1" dirty="0" smtClean="0">
                <a:effectLst>
                  <a:outerShdw blurRad="38100" dist="38100" dir="2700000" algn="tl">
                    <a:srgbClr val="C0C0C0"/>
                  </a:outerShdw>
                </a:effectLst>
                <a:latin typeface="Arial Narrow" pitchFamily="34" charset="0"/>
                <a:ea typeface="ＭＳ Ｐゴシック" pitchFamily="34" charset="-128"/>
              </a:rPr>
              <a:t>Overarching Habits of Mind</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Box 2"/>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r>
              <a:rPr lang="en-US" b="1" dirty="0">
                <a:solidFill>
                  <a:srgbClr val="3399FF"/>
                </a:solidFill>
                <a:effectLst>
                  <a:outerShdw blurRad="38100" dist="38100" dir="2700000" algn="tl">
                    <a:srgbClr val="000000"/>
                  </a:outerShdw>
                </a:effectLst>
                <a:latin typeface="Arial Narrow" pitchFamily="34" charset="0"/>
                <a:cs typeface="Arial" pitchFamily="34" charset="0"/>
              </a:rPr>
              <a:t>SMP 500 - $200</a:t>
            </a:r>
          </a:p>
        </p:txBody>
      </p:sp>
      <p:sp>
        <p:nvSpPr>
          <p:cNvPr id="32771" name="AutoShape 4">
            <a:hlinkClick r:id="rId3" action="ppaction://hlinksldjump" highlightClick="1"/>
          </p:cNvPr>
          <p:cNvSpPr>
            <a:spLocks noChangeArrowheads="1"/>
          </p:cNvSpPr>
          <p:nvPr/>
        </p:nvSpPr>
        <p:spPr bwMode="auto">
          <a:xfrm>
            <a:off x="8077200" y="5943600"/>
            <a:ext cx="838200" cy="685800"/>
          </a:xfrm>
          <a:prstGeom prst="actionButtonHelp">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41989" name="time1815.wav">
            <a:hlinkClick r:id="" action="ppaction://ole?verb=0"/>
          </p:cNvPr>
          <p:cNvPicPr>
            <a:picLocks noRot="1" noChangeAspect="1" noChangeArrowheads="1"/>
          </p:cNvPicPr>
          <p:nvPr>
            <a:wavAudioFile r:embed="rId1" name="timesup.wav"/>
          </p:nvPr>
        </p:nvPicPr>
        <p:blipFill>
          <a:blip r:embed="rId4">
            <a:extLst>
              <a:ext uri="{28A0092B-C50C-407E-A947-70E740481C1C}">
                <a14:useLocalDpi xmlns:a14="http://schemas.microsoft.com/office/drawing/2010/main" val="0"/>
              </a:ext>
            </a:extLst>
          </a:blip>
          <a:srcRect/>
          <a:stretch>
            <a:fillRect/>
          </a:stretch>
        </p:blipFill>
        <p:spPr bwMode="auto">
          <a:xfrm>
            <a:off x="8610600" y="228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3" name="AutoShape 6">
            <a:hlinkClick r:id="rId5" action="ppaction://hlinksldjump" highlightClick="1"/>
          </p:cNvPr>
          <p:cNvSpPr>
            <a:spLocks noChangeArrowheads="1"/>
          </p:cNvSpPr>
          <p:nvPr/>
        </p:nvSpPr>
        <p:spPr bwMode="auto">
          <a:xfrm>
            <a:off x="228600" y="5943600"/>
            <a:ext cx="838200" cy="685800"/>
          </a:xfrm>
          <a:prstGeom prst="actionButtonReturn">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74" name="Text Box 7"/>
          <p:cNvSpPr txBox="1">
            <a:spLocks noChangeArrowheads="1"/>
          </p:cNvSpPr>
          <p:nvPr/>
        </p:nvSpPr>
        <p:spPr bwMode="auto">
          <a:xfrm>
            <a:off x="457200" y="990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4400">
                <a:latin typeface="Arial Rounded MT Bold" pitchFamily="34" charset="0"/>
              </a:rPr>
              <a:t>The standards for mathematical practice compare with these standards in the Georgia Performance Standards.</a:t>
            </a:r>
          </a:p>
        </p:txBody>
      </p:sp>
    </p:spTree>
    <p:extLst>
      <p:ext uri="{BB962C8B-B14F-4D97-AF65-F5344CB8AC3E}">
        <p14:creationId xmlns:p14="http://schemas.microsoft.com/office/powerpoint/2010/main" val="1890260879"/>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8000"/>
                                  </p:stCondLst>
                                  <p:childTnLst>
                                    <p:cmd type="call" cmd="playFrom(0.0)">
                                      <p:cBhvr>
                                        <p:cTn id="6" dur="479" fill="hold"/>
                                        <p:tgtEl>
                                          <p:spTgt spid="4198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Next" delay="0">
                      <p:tgtEl>
                        <p:sldTgt/>
                      </p:tgtEl>
                    </p:cond>
                    <p:cond evt="onPrev" delay="0">
                      <p:tgtEl>
                        <p:sldTgt/>
                      </p:tgtEl>
                    </p:cond>
                    <p:cond evt="onStopAudio" delay="0">
                      <p:tgtEl>
                        <p:sldTgt/>
                      </p:tgtEl>
                    </p:cond>
                  </p:endCondLst>
                </p:cTn>
                <p:tgtEl>
                  <p:spTgt spid="41989"/>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 Box 2"/>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r>
              <a:rPr lang="en-US" b="1" dirty="0">
                <a:solidFill>
                  <a:srgbClr val="3399FF"/>
                </a:solidFill>
                <a:effectLst>
                  <a:outerShdw blurRad="38100" dist="38100" dir="2700000" algn="tl">
                    <a:srgbClr val="000000"/>
                  </a:outerShdw>
                </a:effectLst>
                <a:latin typeface="Arial Narrow" pitchFamily="34" charset="0"/>
                <a:cs typeface="Arial" pitchFamily="34" charset="0"/>
              </a:rPr>
              <a:t>SMP 500 - $300</a:t>
            </a:r>
          </a:p>
        </p:txBody>
      </p:sp>
      <p:sp>
        <p:nvSpPr>
          <p:cNvPr id="33795" name="AutoShape 4">
            <a:hlinkClick r:id="rId3" action="ppaction://hlinksldjump" highlightClick="1"/>
          </p:cNvPr>
          <p:cNvSpPr>
            <a:spLocks noChangeArrowheads="1"/>
          </p:cNvSpPr>
          <p:nvPr/>
        </p:nvSpPr>
        <p:spPr bwMode="auto">
          <a:xfrm>
            <a:off x="8077200" y="5943600"/>
            <a:ext cx="838200" cy="685800"/>
          </a:xfrm>
          <a:prstGeom prst="actionButtonHelp">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43013" name="time1815.wav">
            <a:hlinkClick r:id="" action="ppaction://ole?verb=0"/>
          </p:cNvPr>
          <p:cNvPicPr>
            <a:picLocks noRot="1" noChangeAspect="1" noChangeArrowheads="1"/>
          </p:cNvPicPr>
          <p:nvPr>
            <a:wavAudioFile r:embed="rId1" name="timesup.wav"/>
          </p:nvPr>
        </p:nvPicPr>
        <p:blipFill>
          <a:blip r:embed="rId4">
            <a:extLst>
              <a:ext uri="{28A0092B-C50C-407E-A947-70E740481C1C}">
                <a14:useLocalDpi xmlns:a14="http://schemas.microsoft.com/office/drawing/2010/main" val="0"/>
              </a:ext>
            </a:extLst>
          </a:blip>
          <a:srcRect/>
          <a:stretch>
            <a:fillRect/>
          </a:stretch>
        </p:blipFill>
        <p:spPr bwMode="auto">
          <a:xfrm>
            <a:off x="8610600" y="228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7" name="AutoShape 6">
            <a:hlinkClick r:id="rId5" action="ppaction://hlinksldjump" highlightClick="1"/>
          </p:cNvPr>
          <p:cNvSpPr>
            <a:spLocks noChangeArrowheads="1"/>
          </p:cNvSpPr>
          <p:nvPr/>
        </p:nvSpPr>
        <p:spPr bwMode="auto">
          <a:xfrm>
            <a:off x="228600" y="5943600"/>
            <a:ext cx="838200" cy="685800"/>
          </a:xfrm>
          <a:prstGeom prst="actionButtonReturn">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798" name="Text Box 7"/>
          <p:cNvSpPr txBox="1">
            <a:spLocks noChangeArrowheads="1"/>
          </p:cNvSpPr>
          <p:nvPr/>
        </p:nvSpPr>
        <p:spPr bwMode="auto">
          <a:xfrm>
            <a:off x="457200" y="990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4400">
                <a:latin typeface="Arial Rounded MT Bold" pitchFamily="34" charset="0"/>
              </a:rPr>
              <a:t>The number of standards for mathematical practice</a:t>
            </a:r>
          </a:p>
        </p:txBody>
      </p:sp>
    </p:spTree>
    <p:extLst>
      <p:ext uri="{BB962C8B-B14F-4D97-AF65-F5344CB8AC3E}">
        <p14:creationId xmlns:p14="http://schemas.microsoft.com/office/powerpoint/2010/main" val="3999265188"/>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8000"/>
                                  </p:stCondLst>
                                  <p:childTnLst>
                                    <p:cmd type="call" cmd="playFrom(0.0)">
                                      <p:cBhvr>
                                        <p:cTn id="6" dur="479" fill="hold"/>
                                        <p:tgtEl>
                                          <p:spTgt spid="4301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Next" delay="0">
                      <p:tgtEl>
                        <p:sldTgt/>
                      </p:tgtEl>
                    </p:cond>
                    <p:cond evt="onPrev" delay="0">
                      <p:tgtEl>
                        <p:sldTgt/>
                      </p:tgtEl>
                    </p:cond>
                    <p:cond evt="onStopAudio" delay="0">
                      <p:tgtEl>
                        <p:sldTgt/>
                      </p:tgtEl>
                    </p:cond>
                  </p:endCondLst>
                </p:cTn>
                <p:tgtEl>
                  <p:spTgt spid="43013"/>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ext Box 2"/>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r>
              <a:rPr lang="en-US" b="1" dirty="0">
                <a:solidFill>
                  <a:srgbClr val="3399FF"/>
                </a:solidFill>
                <a:effectLst>
                  <a:outerShdw blurRad="38100" dist="38100" dir="2700000" algn="tl">
                    <a:srgbClr val="000000"/>
                  </a:outerShdw>
                </a:effectLst>
                <a:latin typeface="Arial Narrow" pitchFamily="34" charset="0"/>
                <a:cs typeface="Arial" pitchFamily="34" charset="0"/>
              </a:rPr>
              <a:t>SMP 500 - $400</a:t>
            </a:r>
          </a:p>
        </p:txBody>
      </p:sp>
      <p:sp>
        <p:nvSpPr>
          <p:cNvPr id="34819" name="AutoShape 4">
            <a:hlinkClick r:id="rId3" action="ppaction://hlinksldjump" highlightClick="1"/>
          </p:cNvPr>
          <p:cNvSpPr>
            <a:spLocks noChangeArrowheads="1"/>
          </p:cNvSpPr>
          <p:nvPr/>
        </p:nvSpPr>
        <p:spPr bwMode="auto">
          <a:xfrm>
            <a:off x="8077200" y="5943600"/>
            <a:ext cx="838200" cy="685800"/>
          </a:xfrm>
          <a:prstGeom prst="actionButtonHelp">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44037" name="time1815.wav">
            <a:hlinkClick r:id="" action="ppaction://ole?verb=0"/>
          </p:cNvPr>
          <p:cNvPicPr>
            <a:picLocks noRot="1" noChangeAspect="1" noChangeArrowheads="1"/>
          </p:cNvPicPr>
          <p:nvPr>
            <a:wavAudioFile r:embed="rId1" name="timesup.wav"/>
          </p:nvPr>
        </p:nvPicPr>
        <p:blipFill>
          <a:blip r:embed="rId4">
            <a:extLst>
              <a:ext uri="{28A0092B-C50C-407E-A947-70E740481C1C}">
                <a14:useLocalDpi xmlns:a14="http://schemas.microsoft.com/office/drawing/2010/main" val="0"/>
              </a:ext>
            </a:extLst>
          </a:blip>
          <a:srcRect/>
          <a:stretch>
            <a:fillRect/>
          </a:stretch>
        </p:blipFill>
        <p:spPr bwMode="auto">
          <a:xfrm>
            <a:off x="8610600" y="228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1" name="AutoShape 6">
            <a:hlinkClick r:id="rId5" action="ppaction://hlinksldjump" highlightClick="1"/>
          </p:cNvPr>
          <p:cNvSpPr>
            <a:spLocks noChangeArrowheads="1"/>
          </p:cNvSpPr>
          <p:nvPr/>
        </p:nvSpPr>
        <p:spPr bwMode="auto">
          <a:xfrm>
            <a:off x="228600" y="5943600"/>
            <a:ext cx="838200" cy="685800"/>
          </a:xfrm>
          <a:prstGeom prst="actionButtonReturn">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22" name="Text Box 7"/>
          <p:cNvSpPr txBox="1">
            <a:spLocks noChangeArrowheads="1"/>
          </p:cNvSpPr>
          <p:nvPr/>
        </p:nvSpPr>
        <p:spPr bwMode="auto">
          <a:xfrm>
            <a:off x="457200" y="990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4400">
                <a:latin typeface="Arial Rounded MT Bold" pitchFamily="34" charset="0"/>
              </a:rPr>
              <a:t>These standards are overarching habits of mind that should be seen during every mathematics lesson.</a:t>
            </a:r>
          </a:p>
        </p:txBody>
      </p:sp>
    </p:spTree>
    <p:extLst>
      <p:ext uri="{BB962C8B-B14F-4D97-AF65-F5344CB8AC3E}">
        <p14:creationId xmlns:p14="http://schemas.microsoft.com/office/powerpoint/2010/main" val="549497486"/>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8000"/>
                                  </p:stCondLst>
                                  <p:childTnLst>
                                    <p:cmd type="call" cmd="playFrom(0.0)">
                                      <p:cBhvr>
                                        <p:cTn id="6" dur="479" fill="hold"/>
                                        <p:tgtEl>
                                          <p:spTgt spid="4403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Next" delay="0">
                      <p:tgtEl>
                        <p:sldTgt/>
                      </p:tgtEl>
                    </p:cond>
                    <p:cond evt="onPrev" delay="0">
                      <p:tgtEl>
                        <p:sldTgt/>
                      </p:tgtEl>
                    </p:cond>
                    <p:cond evt="onStopAudio" delay="0">
                      <p:tgtEl>
                        <p:sldTgt/>
                      </p:tgtEl>
                    </p:cond>
                  </p:endCondLst>
                </p:cTn>
                <p:tgtEl>
                  <p:spTgt spid="44037"/>
                </p:tgtEl>
              </p:cMediaNode>
            </p:audi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 Box 2"/>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r>
              <a:rPr lang="en-US" b="1" dirty="0">
                <a:solidFill>
                  <a:srgbClr val="3399FF"/>
                </a:solidFill>
                <a:effectLst>
                  <a:outerShdw blurRad="38100" dist="38100" dir="2700000" algn="tl">
                    <a:srgbClr val="000000"/>
                  </a:outerShdw>
                </a:effectLst>
                <a:latin typeface="Arial Narrow" pitchFamily="34" charset="0"/>
                <a:cs typeface="Arial" pitchFamily="34" charset="0"/>
              </a:rPr>
              <a:t>SMP 500 - $500</a:t>
            </a:r>
          </a:p>
        </p:txBody>
      </p:sp>
      <p:sp>
        <p:nvSpPr>
          <p:cNvPr id="35843" name="AutoShape 4">
            <a:hlinkClick r:id="rId3" action="ppaction://hlinksldjump" highlightClick="1"/>
          </p:cNvPr>
          <p:cNvSpPr>
            <a:spLocks noChangeArrowheads="1"/>
          </p:cNvSpPr>
          <p:nvPr/>
        </p:nvSpPr>
        <p:spPr bwMode="auto">
          <a:xfrm>
            <a:off x="8077200" y="5943600"/>
            <a:ext cx="838200" cy="685800"/>
          </a:xfrm>
          <a:prstGeom prst="actionButtonHelp">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45061" name="time1831.wav">
            <a:hlinkClick r:id="" action="ppaction://ole?verb=0"/>
          </p:cNvPr>
          <p:cNvPicPr>
            <a:picLocks noRot="1" noChangeAspect="1" noChangeArrowheads="1"/>
          </p:cNvPicPr>
          <p:nvPr>
            <a:wavAudioFile r:embed="rId1" name="timesup.wav"/>
          </p:nvPr>
        </p:nvPicPr>
        <p:blipFill>
          <a:blip r:embed="rId4">
            <a:extLst>
              <a:ext uri="{28A0092B-C50C-407E-A947-70E740481C1C}">
                <a14:useLocalDpi xmlns:a14="http://schemas.microsoft.com/office/drawing/2010/main" val="0"/>
              </a:ext>
            </a:extLst>
          </a:blip>
          <a:srcRect/>
          <a:stretch>
            <a:fillRect/>
          </a:stretch>
        </p:blipFill>
        <p:spPr bwMode="auto">
          <a:xfrm>
            <a:off x="8610600" y="228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5" name="AutoShape 6">
            <a:hlinkClick r:id="rId5" action="ppaction://hlinksldjump" highlightClick="1"/>
          </p:cNvPr>
          <p:cNvSpPr>
            <a:spLocks noChangeArrowheads="1"/>
          </p:cNvSpPr>
          <p:nvPr/>
        </p:nvSpPr>
        <p:spPr bwMode="auto">
          <a:xfrm>
            <a:off x="228600" y="5943600"/>
            <a:ext cx="838200" cy="685800"/>
          </a:xfrm>
          <a:prstGeom prst="actionButtonReturn">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5846" name="Text Box 7"/>
          <p:cNvSpPr txBox="1">
            <a:spLocks noChangeArrowheads="1"/>
          </p:cNvSpPr>
          <p:nvPr/>
        </p:nvSpPr>
        <p:spPr bwMode="auto">
          <a:xfrm>
            <a:off x="457200" y="990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4400">
                <a:latin typeface="Arial Rounded MT Bold" pitchFamily="34" charset="0"/>
              </a:rPr>
              <a:t>The person at the GADOE who said that the Standards for Mathematical Practice will be the game changer for mathematics instruction.</a:t>
            </a:r>
          </a:p>
        </p:txBody>
      </p:sp>
    </p:spTree>
    <p:extLst>
      <p:ext uri="{BB962C8B-B14F-4D97-AF65-F5344CB8AC3E}">
        <p14:creationId xmlns:p14="http://schemas.microsoft.com/office/powerpoint/2010/main" val="1023408182"/>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8000"/>
                                  </p:stCondLst>
                                  <p:childTnLst>
                                    <p:cmd type="call" cmd="playFrom(0.0)">
                                      <p:cBhvr>
                                        <p:cTn id="6" dur="479" fill="hold"/>
                                        <p:tgtEl>
                                          <p:spTgt spid="4506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Next" delay="0">
                      <p:tgtEl>
                        <p:sldTgt/>
                      </p:tgtEl>
                    </p:cond>
                    <p:cond evt="onPrev" delay="0">
                      <p:tgtEl>
                        <p:sldTgt/>
                      </p:tgtEl>
                    </p:cond>
                    <p:cond evt="onStopAudio" delay="0">
                      <p:tgtEl>
                        <p:sldTgt/>
                      </p:tgtEl>
                    </p:cond>
                  </p:endCondLst>
                </p:cTn>
                <p:tgtEl>
                  <p:spTgt spid="45061"/>
                </p:tgtEl>
              </p:cMediaNode>
            </p:audi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800" b="1">
                <a:solidFill>
                  <a:srgbClr val="3399FF"/>
                </a:solidFill>
                <a:effectLst>
                  <a:outerShdw blurRad="38100" dist="38100" dir="2700000" algn="tl">
                    <a:srgbClr val="C0C0C0"/>
                  </a:outerShdw>
                </a:effectLst>
                <a:latin typeface="Arial Narrow" pitchFamily="34" charset="0"/>
              </a:rPr>
              <a:t>Overarching Habits of Mind - $100</a:t>
            </a:r>
          </a:p>
        </p:txBody>
      </p:sp>
      <p:sp>
        <p:nvSpPr>
          <p:cNvPr id="5123" name="Text Box 3"/>
          <p:cNvSpPr txBox="1">
            <a:spLocks noChangeArrowheads="1"/>
          </p:cNvSpPr>
          <p:nvPr/>
        </p:nvSpPr>
        <p:spPr bwMode="auto">
          <a:xfrm>
            <a:off x="457200" y="990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r>
              <a:rPr lang="en-US" sz="4400">
                <a:effectLst>
                  <a:outerShdw blurRad="38100" dist="38100" dir="2700000" algn="tl">
                    <a:srgbClr val="C0C0C0"/>
                  </a:outerShdw>
                </a:effectLst>
                <a:latin typeface="Enchanted" pitchFamily="18" charset="0"/>
              </a:rPr>
              <a:t>WHAT IS SMP #6: Attend to Precision?</a:t>
            </a:r>
          </a:p>
        </p:txBody>
      </p:sp>
      <p:sp>
        <p:nvSpPr>
          <p:cNvPr id="5" name="AutoShape 4">
            <a:hlinkClick r:id="rId2" action="ppaction://hlinksldjump" highlightClick="1"/>
          </p:cNvPr>
          <p:cNvSpPr>
            <a:spLocks noChangeArrowheads="1"/>
          </p:cNvSpPr>
          <p:nvPr/>
        </p:nvSpPr>
        <p:spPr bwMode="auto">
          <a:xfrm>
            <a:off x="8077200" y="5943600"/>
            <a:ext cx="838200" cy="685800"/>
          </a:xfrm>
          <a:prstGeom prst="actionButtonHome">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charset="0"/>
              <a:ea typeface="ＭＳ Ｐゴシック" charset="0"/>
              <a:cs typeface="Arial"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800" b="1">
                <a:solidFill>
                  <a:srgbClr val="3399FF"/>
                </a:solidFill>
                <a:effectLst>
                  <a:outerShdw blurRad="38100" dist="38100" dir="2700000" algn="tl">
                    <a:srgbClr val="C0C0C0"/>
                  </a:outerShdw>
                </a:effectLst>
                <a:latin typeface="Arial Narrow" pitchFamily="34" charset="0"/>
              </a:rPr>
              <a:t>Overarching Habits of Mind - $200</a:t>
            </a:r>
          </a:p>
        </p:txBody>
      </p:sp>
      <p:sp>
        <p:nvSpPr>
          <p:cNvPr id="46085" name="Text Box 5"/>
          <p:cNvSpPr txBox="1">
            <a:spLocks noChangeArrowheads="1"/>
          </p:cNvSpPr>
          <p:nvPr/>
        </p:nvSpPr>
        <p:spPr bwMode="auto">
          <a:xfrm>
            <a:off x="457200" y="990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r>
              <a:rPr lang="en-US" sz="4400">
                <a:effectLst>
                  <a:outerShdw blurRad="38100" dist="38100" dir="2700000" algn="tl">
                    <a:srgbClr val="C0C0C0"/>
                  </a:outerShdw>
                </a:effectLst>
                <a:latin typeface="Enchanted" pitchFamily="18" charset="0"/>
              </a:rPr>
              <a:t>WHAT IS SMP #1: Make sense of problems and persevere in solving them?</a:t>
            </a:r>
          </a:p>
        </p:txBody>
      </p:sp>
      <p:sp>
        <p:nvSpPr>
          <p:cNvPr id="5" name="AutoShape 4">
            <a:hlinkClick r:id="rId2" action="ppaction://hlinksldjump" highlightClick="1"/>
          </p:cNvPr>
          <p:cNvSpPr>
            <a:spLocks noChangeArrowheads="1"/>
          </p:cNvSpPr>
          <p:nvPr/>
        </p:nvSpPr>
        <p:spPr bwMode="auto">
          <a:xfrm>
            <a:off x="8077200" y="5943600"/>
            <a:ext cx="838200" cy="685800"/>
          </a:xfrm>
          <a:prstGeom prst="actionButtonHome">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charset="0"/>
              <a:ea typeface="ＭＳ Ｐゴシック" charset="0"/>
              <a:cs typeface="Arial"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 Box 2"/>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800" b="1">
                <a:solidFill>
                  <a:srgbClr val="3399FF"/>
                </a:solidFill>
                <a:effectLst>
                  <a:outerShdw blurRad="38100" dist="38100" dir="2700000" algn="tl">
                    <a:srgbClr val="C0C0C0"/>
                  </a:outerShdw>
                </a:effectLst>
                <a:latin typeface="Arial Narrow" pitchFamily="34" charset="0"/>
              </a:rPr>
              <a:t>Overarching Habits of Mind - $300</a:t>
            </a:r>
          </a:p>
        </p:txBody>
      </p:sp>
      <p:sp>
        <p:nvSpPr>
          <p:cNvPr id="47109" name="Text Box 5"/>
          <p:cNvSpPr txBox="1">
            <a:spLocks noChangeArrowheads="1"/>
          </p:cNvSpPr>
          <p:nvPr/>
        </p:nvSpPr>
        <p:spPr bwMode="auto">
          <a:xfrm>
            <a:off x="457200" y="990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r>
              <a:rPr lang="en-US" sz="4400">
                <a:effectLst>
                  <a:outerShdw blurRad="38100" dist="38100" dir="2700000" algn="tl">
                    <a:srgbClr val="C0C0C0"/>
                  </a:outerShdw>
                </a:effectLst>
                <a:latin typeface="Enchanted" pitchFamily="18" charset="0"/>
              </a:rPr>
              <a:t>WHAT IS SMP #6: Attend to Precision?</a:t>
            </a:r>
          </a:p>
        </p:txBody>
      </p:sp>
      <p:sp>
        <p:nvSpPr>
          <p:cNvPr id="5" name="AutoShape 4">
            <a:hlinkClick r:id="rId2" action="ppaction://hlinksldjump" highlightClick="1"/>
          </p:cNvPr>
          <p:cNvSpPr>
            <a:spLocks noChangeArrowheads="1"/>
          </p:cNvSpPr>
          <p:nvPr/>
        </p:nvSpPr>
        <p:spPr bwMode="auto">
          <a:xfrm>
            <a:off x="8077200" y="5943600"/>
            <a:ext cx="838200" cy="685800"/>
          </a:xfrm>
          <a:prstGeom prst="actionButtonHome">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charset="0"/>
              <a:ea typeface="ＭＳ Ｐゴシック" charset="0"/>
              <a:cs typeface="Arial"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800" b="1">
                <a:solidFill>
                  <a:srgbClr val="3399FF"/>
                </a:solidFill>
                <a:effectLst>
                  <a:outerShdw blurRad="38100" dist="38100" dir="2700000" algn="tl">
                    <a:srgbClr val="C0C0C0"/>
                  </a:outerShdw>
                </a:effectLst>
                <a:latin typeface="Arial Narrow" pitchFamily="34" charset="0"/>
              </a:rPr>
              <a:t>Overarching Habits of Mind - $400</a:t>
            </a:r>
          </a:p>
        </p:txBody>
      </p:sp>
      <p:sp>
        <p:nvSpPr>
          <p:cNvPr id="48133" name="Text Box 5"/>
          <p:cNvSpPr txBox="1">
            <a:spLocks noChangeArrowheads="1"/>
          </p:cNvSpPr>
          <p:nvPr/>
        </p:nvSpPr>
        <p:spPr bwMode="auto">
          <a:xfrm>
            <a:off x="457200" y="990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r>
              <a:rPr lang="en-US" sz="4400">
                <a:effectLst>
                  <a:outerShdw blurRad="38100" dist="38100" dir="2700000" algn="tl">
                    <a:srgbClr val="C0C0C0"/>
                  </a:outerShdw>
                </a:effectLst>
                <a:latin typeface="Enchanted" pitchFamily="18" charset="0"/>
              </a:rPr>
              <a:t>WHAT IS SMP #1: Make sense of problems and persevere in solving them?</a:t>
            </a:r>
          </a:p>
        </p:txBody>
      </p:sp>
      <p:sp>
        <p:nvSpPr>
          <p:cNvPr id="5" name="AutoShape 4">
            <a:hlinkClick r:id="rId2" action="ppaction://hlinksldjump" highlightClick="1"/>
          </p:cNvPr>
          <p:cNvSpPr>
            <a:spLocks noChangeArrowheads="1"/>
          </p:cNvSpPr>
          <p:nvPr/>
        </p:nvSpPr>
        <p:spPr bwMode="auto">
          <a:xfrm>
            <a:off x="8077200" y="5943600"/>
            <a:ext cx="838200" cy="685800"/>
          </a:xfrm>
          <a:prstGeom prst="actionButtonHome">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charset="0"/>
              <a:ea typeface="ＭＳ Ｐゴシック" charset="0"/>
              <a:cs typeface="Arial"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 Box 2"/>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800" b="1">
                <a:solidFill>
                  <a:srgbClr val="3399FF"/>
                </a:solidFill>
                <a:effectLst>
                  <a:outerShdw blurRad="38100" dist="38100" dir="2700000" algn="tl">
                    <a:srgbClr val="C0C0C0"/>
                  </a:outerShdw>
                </a:effectLst>
                <a:latin typeface="Arial Narrow" pitchFamily="34" charset="0"/>
              </a:rPr>
              <a:t>Overarching Habits of Mind - $500</a:t>
            </a:r>
          </a:p>
        </p:txBody>
      </p:sp>
      <p:sp>
        <p:nvSpPr>
          <p:cNvPr id="49157" name="Text Box 5"/>
          <p:cNvSpPr txBox="1">
            <a:spLocks noChangeArrowheads="1"/>
          </p:cNvSpPr>
          <p:nvPr/>
        </p:nvSpPr>
        <p:spPr bwMode="auto">
          <a:xfrm>
            <a:off x="457200" y="990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r>
              <a:rPr lang="en-US" sz="4400">
                <a:effectLst>
                  <a:outerShdw blurRad="38100" dist="38100" dir="2700000" algn="tl">
                    <a:srgbClr val="C0C0C0"/>
                  </a:outerShdw>
                </a:effectLst>
                <a:latin typeface="Enchanted" pitchFamily="18" charset="0"/>
              </a:rPr>
              <a:t>WHAT IS SMP #1: </a:t>
            </a:r>
          </a:p>
          <a:p>
            <a:pPr algn="ctr" eaLnBrk="1" hangingPunct="1"/>
            <a:r>
              <a:rPr lang="en-US" sz="4400">
                <a:effectLst>
                  <a:outerShdw blurRad="38100" dist="38100" dir="2700000" algn="tl">
                    <a:srgbClr val="C0C0C0"/>
                  </a:outerShdw>
                </a:effectLst>
                <a:latin typeface="Enchanted" pitchFamily="18" charset="0"/>
              </a:rPr>
              <a:t>Make sense of problems and persevere in solving them?</a:t>
            </a:r>
          </a:p>
        </p:txBody>
      </p:sp>
      <p:sp>
        <p:nvSpPr>
          <p:cNvPr id="6" name="AutoShape 4">
            <a:hlinkClick r:id="rId2" action="ppaction://hlinksldjump" highlightClick="1"/>
          </p:cNvPr>
          <p:cNvSpPr>
            <a:spLocks noChangeArrowheads="1"/>
          </p:cNvSpPr>
          <p:nvPr/>
        </p:nvSpPr>
        <p:spPr bwMode="auto">
          <a:xfrm>
            <a:off x="8077200" y="5943600"/>
            <a:ext cx="838200" cy="685800"/>
          </a:xfrm>
          <a:prstGeom prst="actionButtonHome">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charset="0"/>
              <a:ea typeface="ＭＳ Ｐゴシック" charset="0"/>
              <a:cs typeface="Arial"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ext Box 2"/>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800" b="1">
                <a:solidFill>
                  <a:srgbClr val="3399FF"/>
                </a:solidFill>
                <a:effectLst>
                  <a:outerShdw blurRad="38100" dist="38100" dir="2700000" algn="tl">
                    <a:srgbClr val="C0C0C0"/>
                  </a:outerShdw>
                </a:effectLst>
                <a:latin typeface="Arial Narrow" pitchFamily="34" charset="0"/>
              </a:rPr>
              <a:t>Reasoning and Explaining - $100</a:t>
            </a:r>
          </a:p>
        </p:txBody>
      </p:sp>
      <p:sp>
        <p:nvSpPr>
          <p:cNvPr id="50181" name="Text Box 5"/>
          <p:cNvSpPr txBox="1">
            <a:spLocks noChangeArrowheads="1"/>
          </p:cNvSpPr>
          <p:nvPr/>
        </p:nvSpPr>
        <p:spPr bwMode="auto">
          <a:xfrm>
            <a:off x="457200" y="990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r>
              <a:rPr lang="en-US" sz="4400">
                <a:effectLst>
                  <a:outerShdw blurRad="38100" dist="38100" dir="2700000" algn="tl">
                    <a:srgbClr val="C0C0C0"/>
                  </a:outerShdw>
                </a:effectLst>
                <a:latin typeface="Enchanted" pitchFamily="18" charset="0"/>
              </a:rPr>
              <a:t>WHAT IS SMP #2: </a:t>
            </a:r>
          </a:p>
          <a:p>
            <a:pPr algn="ctr" eaLnBrk="1" hangingPunct="1"/>
            <a:r>
              <a:rPr lang="en-US" sz="4400">
                <a:effectLst>
                  <a:outerShdw blurRad="38100" dist="38100" dir="2700000" algn="tl">
                    <a:srgbClr val="C0C0C0"/>
                  </a:outerShdw>
                </a:effectLst>
                <a:latin typeface="Enchanted" pitchFamily="18" charset="0"/>
              </a:rPr>
              <a:t>Reason abstractly and quantitatively?</a:t>
            </a:r>
          </a:p>
        </p:txBody>
      </p:sp>
      <p:sp>
        <p:nvSpPr>
          <p:cNvPr id="6" name="AutoShape 4">
            <a:hlinkClick r:id="rId2" action="ppaction://hlinksldjump" highlightClick="1"/>
          </p:cNvPr>
          <p:cNvSpPr>
            <a:spLocks noChangeArrowheads="1"/>
          </p:cNvSpPr>
          <p:nvPr/>
        </p:nvSpPr>
        <p:spPr bwMode="auto">
          <a:xfrm>
            <a:off x="8077200" y="5943600"/>
            <a:ext cx="838200" cy="685800"/>
          </a:xfrm>
          <a:prstGeom prst="actionButtonHome">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charset="0"/>
              <a:ea typeface="ＭＳ Ｐゴシック" charset="0"/>
              <a:cs typeface="Arial"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ctrTitle"/>
          </p:nvPr>
        </p:nvSpPr>
        <p:spPr>
          <a:xfrm>
            <a:off x="685800" y="762000"/>
            <a:ext cx="7772400" cy="5334000"/>
          </a:xfrm>
        </p:spPr>
        <p:txBody>
          <a:bodyPr/>
          <a:lstStyle/>
          <a:p>
            <a:r>
              <a:rPr lang="en-US" sz="9600" b="1" smtClean="0">
                <a:effectLst>
                  <a:outerShdw blurRad="38100" dist="38100" dir="2700000" algn="tl">
                    <a:srgbClr val="C0C0C0"/>
                  </a:outerShdw>
                </a:effectLst>
                <a:latin typeface="Arial Narrow" pitchFamily="34" charset="0"/>
                <a:ea typeface="ＭＳ Ｐゴシック" pitchFamily="34" charset="-128"/>
              </a:rPr>
              <a:t>Reasoning and Explaining</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ext Box 2"/>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800" b="1">
                <a:solidFill>
                  <a:srgbClr val="3399FF"/>
                </a:solidFill>
                <a:effectLst>
                  <a:outerShdw blurRad="38100" dist="38100" dir="2700000" algn="tl">
                    <a:srgbClr val="C0C0C0"/>
                  </a:outerShdw>
                </a:effectLst>
                <a:latin typeface="Arial Narrow" pitchFamily="34" charset="0"/>
              </a:rPr>
              <a:t>Reasoning and Explaining - $200</a:t>
            </a:r>
          </a:p>
        </p:txBody>
      </p:sp>
      <p:sp>
        <p:nvSpPr>
          <p:cNvPr id="51205" name="Text Box 5"/>
          <p:cNvSpPr txBox="1">
            <a:spLocks noChangeArrowheads="1"/>
          </p:cNvSpPr>
          <p:nvPr/>
        </p:nvSpPr>
        <p:spPr bwMode="auto">
          <a:xfrm>
            <a:off x="457200" y="990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r>
              <a:rPr lang="en-US" sz="4400">
                <a:effectLst>
                  <a:outerShdw blurRad="38100" dist="38100" dir="2700000" algn="tl">
                    <a:srgbClr val="C0C0C0"/>
                  </a:outerShdw>
                </a:effectLst>
                <a:latin typeface="Enchanted" pitchFamily="18" charset="0"/>
              </a:rPr>
              <a:t>WHAT IS SMP #3: </a:t>
            </a:r>
          </a:p>
          <a:p>
            <a:pPr algn="ctr" eaLnBrk="1" hangingPunct="1"/>
            <a:r>
              <a:rPr lang="en-US" sz="4400">
                <a:effectLst>
                  <a:outerShdw blurRad="38100" dist="38100" dir="2700000" algn="tl">
                    <a:srgbClr val="C0C0C0"/>
                  </a:outerShdw>
                </a:effectLst>
                <a:latin typeface="Enchanted" pitchFamily="18" charset="0"/>
              </a:rPr>
              <a:t>Construct viable arguments and critique the reasoning of others?</a:t>
            </a:r>
          </a:p>
        </p:txBody>
      </p:sp>
      <p:sp>
        <p:nvSpPr>
          <p:cNvPr id="6" name="AutoShape 4">
            <a:hlinkClick r:id="rId2" action="ppaction://hlinksldjump" highlightClick="1"/>
          </p:cNvPr>
          <p:cNvSpPr>
            <a:spLocks noChangeArrowheads="1"/>
          </p:cNvSpPr>
          <p:nvPr/>
        </p:nvSpPr>
        <p:spPr bwMode="auto">
          <a:xfrm>
            <a:off x="8077200" y="5943600"/>
            <a:ext cx="838200" cy="685800"/>
          </a:xfrm>
          <a:prstGeom prst="actionButtonHome">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charset="0"/>
              <a:ea typeface="ＭＳ Ｐゴシック" charset="0"/>
              <a:cs typeface="Arial"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2"/>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800" b="1">
                <a:solidFill>
                  <a:srgbClr val="3399FF"/>
                </a:solidFill>
                <a:effectLst>
                  <a:outerShdw blurRad="38100" dist="38100" dir="2700000" algn="tl">
                    <a:srgbClr val="C0C0C0"/>
                  </a:outerShdw>
                </a:effectLst>
                <a:latin typeface="Arial Narrow" pitchFamily="34" charset="0"/>
              </a:rPr>
              <a:t>Reasoning and Explaining - $300</a:t>
            </a:r>
          </a:p>
        </p:txBody>
      </p:sp>
      <p:sp>
        <p:nvSpPr>
          <p:cNvPr id="52229" name="Text Box 5"/>
          <p:cNvSpPr txBox="1">
            <a:spLocks noChangeArrowheads="1"/>
          </p:cNvSpPr>
          <p:nvPr/>
        </p:nvSpPr>
        <p:spPr bwMode="auto">
          <a:xfrm>
            <a:off x="457200" y="990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r>
              <a:rPr lang="en-US" sz="4400">
                <a:effectLst>
                  <a:outerShdw blurRad="38100" dist="38100" dir="2700000" algn="tl">
                    <a:srgbClr val="C0C0C0"/>
                  </a:outerShdw>
                </a:effectLst>
                <a:latin typeface="Enchanted" pitchFamily="18" charset="0"/>
              </a:rPr>
              <a:t>WHAT IS SMP #3: </a:t>
            </a:r>
          </a:p>
          <a:p>
            <a:pPr algn="ctr" eaLnBrk="1" hangingPunct="1"/>
            <a:r>
              <a:rPr lang="en-US" sz="4400">
                <a:effectLst>
                  <a:outerShdw blurRad="38100" dist="38100" dir="2700000" algn="tl">
                    <a:srgbClr val="C0C0C0"/>
                  </a:outerShdw>
                </a:effectLst>
                <a:latin typeface="Enchanted" pitchFamily="18" charset="0"/>
              </a:rPr>
              <a:t>Construct viable arguments and critique the reasoning of others?</a:t>
            </a:r>
          </a:p>
        </p:txBody>
      </p:sp>
      <p:sp>
        <p:nvSpPr>
          <p:cNvPr id="5" name="AutoShape 4">
            <a:hlinkClick r:id="rId2" action="ppaction://hlinksldjump" highlightClick="1"/>
          </p:cNvPr>
          <p:cNvSpPr>
            <a:spLocks noChangeArrowheads="1"/>
          </p:cNvSpPr>
          <p:nvPr/>
        </p:nvSpPr>
        <p:spPr bwMode="auto">
          <a:xfrm>
            <a:off x="8077200" y="5943600"/>
            <a:ext cx="838200" cy="685800"/>
          </a:xfrm>
          <a:prstGeom prst="actionButtonHome">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charset="0"/>
              <a:ea typeface="ＭＳ Ｐゴシック" charset="0"/>
              <a:cs typeface="Arial"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 Box 2"/>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800" b="1">
                <a:solidFill>
                  <a:srgbClr val="3399FF"/>
                </a:solidFill>
                <a:effectLst>
                  <a:outerShdw blurRad="38100" dist="38100" dir="2700000" algn="tl">
                    <a:srgbClr val="C0C0C0"/>
                  </a:outerShdw>
                </a:effectLst>
                <a:latin typeface="Arial Narrow" pitchFamily="34" charset="0"/>
              </a:rPr>
              <a:t>Reasoning and Explaining - $400</a:t>
            </a:r>
          </a:p>
        </p:txBody>
      </p:sp>
      <p:sp>
        <p:nvSpPr>
          <p:cNvPr id="53253" name="Text Box 5"/>
          <p:cNvSpPr txBox="1">
            <a:spLocks noChangeArrowheads="1"/>
          </p:cNvSpPr>
          <p:nvPr/>
        </p:nvSpPr>
        <p:spPr bwMode="auto">
          <a:xfrm>
            <a:off x="457200" y="990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r>
              <a:rPr lang="en-US" sz="4400">
                <a:effectLst>
                  <a:outerShdw blurRad="38100" dist="38100" dir="2700000" algn="tl">
                    <a:srgbClr val="C0C0C0"/>
                  </a:outerShdw>
                </a:effectLst>
                <a:latin typeface="Enchanted" pitchFamily="18" charset="0"/>
              </a:rPr>
              <a:t>WHAT IS SMP #2: </a:t>
            </a:r>
          </a:p>
          <a:p>
            <a:pPr algn="ctr" eaLnBrk="1" hangingPunct="1"/>
            <a:r>
              <a:rPr lang="en-US" sz="4400">
                <a:effectLst>
                  <a:outerShdw blurRad="38100" dist="38100" dir="2700000" algn="tl">
                    <a:srgbClr val="C0C0C0"/>
                  </a:outerShdw>
                </a:effectLst>
                <a:latin typeface="Enchanted" pitchFamily="18" charset="0"/>
              </a:rPr>
              <a:t>Reason abstractly and quantitatively?</a:t>
            </a:r>
          </a:p>
        </p:txBody>
      </p:sp>
      <p:sp>
        <p:nvSpPr>
          <p:cNvPr id="5" name="AutoShape 4">
            <a:hlinkClick r:id="rId2" action="ppaction://hlinksldjump" highlightClick="1"/>
          </p:cNvPr>
          <p:cNvSpPr>
            <a:spLocks noChangeArrowheads="1"/>
          </p:cNvSpPr>
          <p:nvPr/>
        </p:nvSpPr>
        <p:spPr bwMode="auto">
          <a:xfrm>
            <a:off x="8077200" y="5943600"/>
            <a:ext cx="838200" cy="685800"/>
          </a:xfrm>
          <a:prstGeom prst="actionButtonHome">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charset="0"/>
              <a:ea typeface="ＭＳ Ｐゴシック" charset="0"/>
              <a:cs typeface="Arial"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ext Box 2"/>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800" b="1">
                <a:solidFill>
                  <a:srgbClr val="3399FF"/>
                </a:solidFill>
                <a:effectLst>
                  <a:outerShdw blurRad="38100" dist="38100" dir="2700000" algn="tl">
                    <a:srgbClr val="C0C0C0"/>
                  </a:outerShdw>
                </a:effectLst>
                <a:latin typeface="Arial Narrow" pitchFamily="34" charset="0"/>
              </a:rPr>
              <a:t>Reasoning and Explaining - $500</a:t>
            </a:r>
          </a:p>
        </p:txBody>
      </p:sp>
      <p:sp>
        <p:nvSpPr>
          <p:cNvPr id="54277" name="Text Box 5"/>
          <p:cNvSpPr txBox="1">
            <a:spLocks noChangeArrowheads="1"/>
          </p:cNvSpPr>
          <p:nvPr/>
        </p:nvSpPr>
        <p:spPr bwMode="auto">
          <a:xfrm>
            <a:off x="457200" y="990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r>
              <a:rPr lang="en-US" sz="4400">
                <a:effectLst>
                  <a:outerShdw blurRad="38100" dist="38100" dir="2700000" algn="tl">
                    <a:srgbClr val="C0C0C0"/>
                  </a:outerShdw>
                </a:effectLst>
                <a:latin typeface="Enchanted" pitchFamily="18" charset="0"/>
              </a:rPr>
              <a:t>WHAT IS SMP #3: </a:t>
            </a:r>
          </a:p>
          <a:p>
            <a:pPr algn="ctr" eaLnBrk="1" hangingPunct="1"/>
            <a:r>
              <a:rPr lang="en-US" sz="4400">
                <a:effectLst>
                  <a:outerShdw blurRad="38100" dist="38100" dir="2700000" algn="tl">
                    <a:srgbClr val="C0C0C0"/>
                  </a:outerShdw>
                </a:effectLst>
                <a:latin typeface="Enchanted" pitchFamily="18" charset="0"/>
              </a:rPr>
              <a:t>Construct viable arguments and critique the reasoning of others?</a:t>
            </a:r>
          </a:p>
        </p:txBody>
      </p:sp>
      <p:sp>
        <p:nvSpPr>
          <p:cNvPr id="5" name="AutoShape 4">
            <a:hlinkClick r:id="rId2" action="ppaction://hlinksldjump" highlightClick="1"/>
          </p:cNvPr>
          <p:cNvSpPr>
            <a:spLocks noChangeArrowheads="1"/>
          </p:cNvSpPr>
          <p:nvPr/>
        </p:nvSpPr>
        <p:spPr bwMode="auto">
          <a:xfrm>
            <a:off x="8077200" y="5943600"/>
            <a:ext cx="838200" cy="685800"/>
          </a:xfrm>
          <a:prstGeom prst="actionButtonHome">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charset="0"/>
              <a:ea typeface="ＭＳ Ｐゴシック" charset="0"/>
              <a:cs typeface="Arial"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ext Box 2"/>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800" b="1">
                <a:solidFill>
                  <a:srgbClr val="3399FF"/>
                </a:solidFill>
                <a:effectLst>
                  <a:outerShdw blurRad="38100" dist="38100" dir="2700000" algn="tl">
                    <a:srgbClr val="C0C0C0"/>
                  </a:outerShdw>
                </a:effectLst>
                <a:latin typeface="Arial Narrow" pitchFamily="34" charset="0"/>
              </a:rPr>
              <a:t>Modeling and Using Tools - $100</a:t>
            </a:r>
          </a:p>
        </p:txBody>
      </p:sp>
      <p:sp>
        <p:nvSpPr>
          <p:cNvPr id="55301" name="Text Box 5"/>
          <p:cNvSpPr txBox="1">
            <a:spLocks noChangeArrowheads="1"/>
          </p:cNvSpPr>
          <p:nvPr/>
        </p:nvSpPr>
        <p:spPr bwMode="auto">
          <a:xfrm>
            <a:off x="457200" y="990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r>
              <a:rPr lang="en-US" sz="4400">
                <a:effectLst>
                  <a:outerShdw blurRad="38100" dist="38100" dir="2700000" algn="tl">
                    <a:srgbClr val="C0C0C0"/>
                  </a:outerShdw>
                </a:effectLst>
                <a:latin typeface="Enchanted" pitchFamily="18" charset="0"/>
              </a:rPr>
              <a:t>WHAT IS SMP #5: </a:t>
            </a:r>
          </a:p>
          <a:p>
            <a:pPr algn="ctr" eaLnBrk="1" hangingPunct="1"/>
            <a:r>
              <a:rPr lang="en-US" sz="4400">
                <a:effectLst>
                  <a:outerShdw blurRad="38100" dist="38100" dir="2700000" algn="tl">
                    <a:srgbClr val="C0C0C0"/>
                  </a:outerShdw>
                </a:effectLst>
                <a:latin typeface="Enchanted" pitchFamily="18" charset="0"/>
              </a:rPr>
              <a:t>Use appropriate tools strategically?</a:t>
            </a:r>
          </a:p>
        </p:txBody>
      </p:sp>
      <p:sp>
        <p:nvSpPr>
          <p:cNvPr id="5" name="AutoShape 4">
            <a:hlinkClick r:id="rId2" action="ppaction://hlinksldjump" highlightClick="1"/>
          </p:cNvPr>
          <p:cNvSpPr>
            <a:spLocks noChangeArrowheads="1"/>
          </p:cNvSpPr>
          <p:nvPr/>
        </p:nvSpPr>
        <p:spPr bwMode="auto">
          <a:xfrm>
            <a:off x="8077200" y="5943600"/>
            <a:ext cx="838200" cy="685800"/>
          </a:xfrm>
          <a:prstGeom prst="actionButtonHome">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charset="0"/>
              <a:ea typeface="ＭＳ Ｐゴシック" charset="0"/>
              <a:cs typeface="Arial"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ext Box 2"/>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800" b="1">
                <a:solidFill>
                  <a:srgbClr val="3399FF"/>
                </a:solidFill>
                <a:effectLst>
                  <a:outerShdw blurRad="38100" dist="38100" dir="2700000" algn="tl">
                    <a:srgbClr val="C0C0C0"/>
                  </a:outerShdw>
                </a:effectLst>
                <a:latin typeface="Arial Narrow" pitchFamily="34" charset="0"/>
              </a:rPr>
              <a:t>Modeling and Using Tools - $200</a:t>
            </a:r>
          </a:p>
        </p:txBody>
      </p:sp>
      <p:sp>
        <p:nvSpPr>
          <p:cNvPr id="56325" name="Text Box 5"/>
          <p:cNvSpPr txBox="1">
            <a:spLocks noChangeArrowheads="1"/>
          </p:cNvSpPr>
          <p:nvPr/>
        </p:nvSpPr>
        <p:spPr bwMode="auto">
          <a:xfrm>
            <a:off x="457200" y="990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r>
              <a:rPr lang="en-US" sz="4400">
                <a:effectLst>
                  <a:outerShdw blurRad="38100" dist="38100" dir="2700000" algn="tl">
                    <a:srgbClr val="C0C0C0"/>
                  </a:outerShdw>
                </a:effectLst>
                <a:latin typeface="Enchanted" pitchFamily="18" charset="0"/>
              </a:rPr>
              <a:t>WHAT IS SMP #4: </a:t>
            </a:r>
          </a:p>
          <a:p>
            <a:pPr algn="ctr" eaLnBrk="1" hangingPunct="1"/>
            <a:r>
              <a:rPr lang="en-US" sz="4400">
                <a:effectLst>
                  <a:outerShdw blurRad="38100" dist="38100" dir="2700000" algn="tl">
                    <a:srgbClr val="C0C0C0"/>
                  </a:outerShdw>
                </a:effectLst>
                <a:latin typeface="Enchanted" pitchFamily="18" charset="0"/>
              </a:rPr>
              <a:t>Model with mathematics?</a:t>
            </a:r>
          </a:p>
        </p:txBody>
      </p:sp>
      <p:sp>
        <p:nvSpPr>
          <p:cNvPr id="5" name="AutoShape 4">
            <a:hlinkClick r:id="rId2" action="ppaction://hlinksldjump" highlightClick="1"/>
          </p:cNvPr>
          <p:cNvSpPr>
            <a:spLocks noChangeArrowheads="1"/>
          </p:cNvSpPr>
          <p:nvPr/>
        </p:nvSpPr>
        <p:spPr bwMode="auto">
          <a:xfrm>
            <a:off x="8077200" y="5943600"/>
            <a:ext cx="838200" cy="685800"/>
          </a:xfrm>
          <a:prstGeom prst="actionButtonHome">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charset="0"/>
              <a:ea typeface="ＭＳ Ｐゴシック" charset="0"/>
              <a:cs typeface="Arial"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ext Box 2"/>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800" b="1">
                <a:solidFill>
                  <a:srgbClr val="3399FF"/>
                </a:solidFill>
                <a:effectLst>
                  <a:outerShdw blurRad="38100" dist="38100" dir="2700000" algn="tl">
                    <a:srgbClr val="C0C0C0"/>
                  </a:outerShdw>
                </a:effectLst>
                <a:latin typeface="Arial Narrow" pitchFamily="34" charset="0"/>
              </a:rPr>
              <a:t>Modeling and Using Tools - $300</a:t>
            </a:r>
          </a:p>
        </p:txBody>
      </p:sp>
      <p:sp>
        <p:nvSpPr>
          <p:cNvPr id="57349" name="Text Box 5"/>
          <p:cNvSpPr txBox="1">
            <a:spLocks noChangeArrowheads="1"/>
          </p:cNvSpPr>
          <p:nvPr/>
        </p:nvSpPr>
        <p:spPr bwMode="auto">
          <a:xfrm>
            <a:off x="457200" y="990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r>
              <a:rPr lang="en-US" sz="4400">
                <a:effectLst>
                  <a:outerShdw blurRad="38100" dist="38100" dir="2700000" algn="tl">
                    <a:srgbClr val="C0C0C0"/>
                  </a:outerShdw>
                </a:effectLst>
                <a:latin typeface="Enchanted" pitchFamily="18" charset="0"/>
              </a:rPr>
              <a:t>WHAT IS SMP #4: </a:t>
            </a:r>
          </a:p>
          <a:p>
            <a:pPr algn="ctr" eaLnBrk="1" hangingPunct="1"/>
            <a:r>
              <a:rPr lang="en-US" sz="4400">
                <a:effectLst>
                  <a:outerShdw blurRad="38100" dist="38100" dir="2700000" algn="tl">
                    <a:srgbClr val="C0C0C0"/>
                  </a:outerShdw>
                </a:effectLst>
                <a:latin typeface="Enchanted" pitchFamily="18" charset="0"/>
              </a:rPr>
              <a:t>Model with mathematics?</a:t>
            </a:r>
          </a:p>
        </p:txBody>
      </p:sp>
      <p:sp>
        <p:nvSpPr>
          <p:cNvPr id="5" name="AutoShape 4">
            <a:hlinkClick r:id="rId2" action="ppaction://hlinksldjump" highlightClick="1"/>
          </p:cNvPr>
          <p:cNvSpPr>
            <a:spLocks noChangeArrowheads="1"/>
          </p:cNvSpPr>
          <p:nvPr/>
        </p:nvSpPr>
        <p:spPr bwMode="auto">
          <a:xfrm>
            <a:off x="8077200" y="5943600"/>
            <a:ext cx="838200" cy="685800"/>
          </a:xfrm>
          <a:prstGeom prst="actionButtonHome">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charset="0"/>
              <a:ea typeface="ＭＳ Ｐゴシック" charset="0"/>
              <a:cs typeface="Arial"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2"/>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800" b="1">
                <a:solidFill>
                  <a:srgbClr val="3399FF"/>
                </a:solidFill>
                <a:effectLst>
                  <a:outerShdw blurRad="38100" dist="38100" dir="2700000" algn="tl">
                    <a:srgbClr val="C0C0C0"/>
                  </a:outerShdw>
                </a:effectLst>
                <a:latin typeface="Arial Narrow" pitchFamily="34" charset="0"/>
              </a:rPr>
              <a:t>Modeling and Using Tools - $400</a:t>
            </a:r>
          </a:p>
        </p:txBody>
      </p:sp>
      <p:sp>
        <p:nvSpPr>
          <p:cNvPr id="58373" name="Text Box 5"/>
          <p:cNvSpPr txBox="1">
            <a:spLocks noChangeArrowheads="1"/>
          </p:cNvSpPr>
          <p:nvPr/>
        </p:nvSpPr>
        <p:spPr bwMode="auto">
          <a:xfrm>
            <a:off x="457200" y="990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r>
              <a:rPr lang="en-US" sz="4400">
                <a:effectLst>
                  <a:outerShdw blurRad="38100" dist="38100" dir="2700000" algn="tl">
                    <a:srgbClr val="C0C0C0"/>
                  </a:outerShdw>
                </a:effectLst>
                <a:latin typeface="Enchanted" pitchFamily="18" charset="0"/>
              </a:rPr>
              <a:t>WHAT IS SMP #5: </a:t>
            </a:r>
          </a:p>
          <a:p>
            <a:pPr algn="ctr" eaLnBrk="1" hangingPunct="1"/>
            <a:r>
              <a:rPr lang="en-US" sz="4400">
                <a:effectLst>
                  <a:outerShdw blurRad="38100" dist="38100" dir="2700000" algn="tl">
                    <a:srgbClr val="C0C0C0"/>
                  </a:outerShdw>
                </a:effectLst>
                <a:latin typeface="Enchanted" pitchFamily="18" charset="0"/>
              </a:rPr>
              <a:t>Use appropriate tools strategically?</a:t>
            </a:r>
          </a:p>
        </p:txBody>
      </p:sp>
      <p:sp>
        <p:nvSpPr>
          <p:cNvPr id="5" name="AutoShape 4">
            <a:hlinkClick r:id="rId2" action="ppaction://hlinksldjump" highlightClick="1"/>
          </p:cNvPr>
          <p:cNvSpPr>
            <a:spLocks noChangeArrowheads="1"/>
          </p:cNvSpPr>
          <p:nvPr/>
        </p:nvSpPr>
        <p:spPr bwMode="auto">
          <a:xfrm>
            <a:off x="8077200" y="5943600"/>
            <a:ext cx="838200" cy="685800"/>
          </a:xfrm>
          <a:prstGeom prst="actionButtonHome">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charset="0"/>
              <a:ea typeface="ＭＳ Ｐゴシック" charset="0"/>
              <a:cs typeface="Arial"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ext Box 2"/>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800" b="1">
                <a:solidFill>
                  <a:srgbClr val="3399FF"/>
                </a:solidFill>
                <a:effectLst>
                  <a:outerShdw blurRad="38100" dist="38100" dir="2700000" algn="tl">
                    <a:srgbClr val="C0C0C0"/>
                  </a:outerShdw>
                </a:effectLst>
                <a:latin typeface="Arial Narrow" pitchFamily="34" charset="0"/>
              </a:rPr>
              <a:t>Modeling and Using Tools - $500</a:t>
            </a:r>
          </a:p>
        </p:txBody>
      </p:sp>
      <p:sp>
        <p:nvSpPr>
          <p:cNvPr id="59397" name="Text Box 5"/>
          <p:cNvSpPr txBox="1">
            <a:spLocks noChangeArrowheads="1"/>
          </p:cNvSpPr>
          <p:nvPr/>
        </p:nvSpPr>
        <p:spPr bwMode="auto">
          <a:xfrm>
            <a:off x="457200" y="990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r>
              <a:rPr lang="en-US" sz="4400">
                <a:effectLst>
                  <a:outerShdw blurRad="38100" dist="38100" dir="2700000" algn="tl">
                    <a:srgbClr val="C0C0C0"/>
                  </a:outerShdw>
                </a:effectLst>
                <a:latin typeface="Enchanted" pitchFamily="18" charset="0"/>
              </a:rPr>
              <a:t>WHAT IS SMP #5: </a:t>
            </a:r>
          </a:p>
          <a:p>
            <a:pPr algn="ctr" eaLnBrk="1" hangingPunct="1"/>
            <a:r>
              <a:rPr lang="en-US" sz="4400">
                <a:effectLst>
                  <a:outerShdw blurRad="38100" dist="38100" dir="2700000" algn="tl">
                    <a:srgbClr val="C0C0C0"/>
                  </a:outerShdw>
                </a:effectLst>
                <a:latin typeface="Enchanted" pitchFamily="18" charset="0"/>
              </a:rPr>
              <a:t>Use appropriate tools strategically?</a:t>
            </a:r>
          </a:p>
        </p:txBody>
      </p:sp>
      <p:sp>
        <p:nvSpPr>
          <p:cNvPr id="5" name="AutoShape 4">
            <a:hlinkClick r:id="rId2" action="ppaction://hlinksldjump" highlightClick="1"/>
          </p:cNvPr>
          <p:cNvSpPr>
            <a:spLocks noChangeArrowheads="1"/>
          </p:cNvSpPr>
          <p:nvPr/>
        </p:nvSpPr>
        <p:spPr bwMode="auto">
          <a:xfrm>
            <a:off x="8077200" y="5943600"/>
            <a:ext cx="838200" cy="685800"/>
          </a:xfrm>
          <a:prstGeom prst="actionButtonHome">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charset="0"/>
              <a:ea typeface="ＭＳ Ｐゴシック" charset="0"/>
              <a:cs typeface="Arial"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ext Box 2"/>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800" b="1">
                <a:solidFill>
                  <a:srgbClr val="3399FF"/>
                </a:solidFill>
                <a:effectLst>
                  <a:outerShdw blurRad="38100" dist="38100" dir="2700000" algn="tl">
                    <a:srgbClr val="C0C0C0"/>
                  </a:outerShdw>
                </a:effectLst>
                <a:latin typeface="Arial Narrow" pitchFamily="34" charset="0"/>
              </a:rPr>
              <a:t>Seeing Structure and Generalizing - $100</a:t>
            </a:r>
          </a:p>
        </p:txBody>
      </p:sp>
      <p:sp>
        <p:nvSpPr>
          <p:cNvPr id="60421" name="Text Box 5"/>
          <p:cNvSpPr txBox="1">
            <a:spLocks noChangeArrowheads="1"/>
          </p:cNvSpPr>
          <p:nvPr/>
        </p:nvSpPr>
        <p:spPr bwMode="auto">
          <a:xfrm>
            <a:off x="457200" y="990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r>
              <a:rPr lang="en-US" sz="4400">
                <a:effectLst>
                  <a:outerShdw blurRad="38100" dist="38100" dir="2700000" algn="tl">
                    <a:srgbClr val="C0C0C0"/>
                  </a:outerShdw>
                </a:effectLst>
                <a:latin typeface="Enchanted" pitchFamily="18" charset="0"/>
              </a:rPr>
              <a:t>WHAT IS SMP #7: </a:t>
            </a:r>
          </a:p>
          <a:p>
            <a:pPr algn="ctr" eaLnBrk="1" hangingPunct="1"/>
            <a:r>
              <a:rPr lang="en-US" sz="4400">
                <a:effectLst>
                  <a:outerShdw blurRad="38100" dist="38100" dir="2700000" algn="tl">
                    <a:srgbClr val="C0C0C0"/>
                  </a:outerShdw>
                </a:effectLst>
                <a:latin typeface="Enchanted" pitchFamily="18" charset="0"/>
              </a:rPr>
              <a:t>Look for and make use of structure?</a:t>
            </a:r>
          </a:p>
        </p:txBody>
      </p:sp>
      <p:sp>
        <p:nvSpPr>
          <p:cNvPr id="5" name="AutoShape 4">
            <a:hlinkClick r:id="rId2" action="ppaction://hlinksldjump" highlightClick="1"/>
          </p:cNvPr>
          <p:cNvSpPr>
            <a:spLocks noChangeArrowheads="1"/>
          </p:cNvSpPr>
          <p:nvPr/>
        </p:nvSpPr>
        <p:spPr bwMode="auto">
          <a:xfrm>
            <a:off x="8077200" y="5943600"/>
            <a:ext cx="838200" cy="685800"/>
          </a:xfrm>
          <a:prstGeom prst="actionButtonHome">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charset="0"/>
              <a:ea typeface="ＭＳ Ｐゴシック" charset="0"/>
              <a:cs typeface="Arial"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ctrTitle"/>
          </p:nvPr>
        </p:nvSpPr>
        <p:spPr>
          <a:xfrm>
            <a:off x="685800" y="762000"/>
            <a:ext cx="7772400" cy="5334000"/>
          </a:xfrm>
        </p:spPr>
        <p:txBody>
          <a:bodyPr/>
          <a:lstStyle/>
          <a:p>
            <a:r>
              <a:rPr lang="en-US" sz="9600" b="1" smtClean="0">
                <a:effectLst>
                  <a:outerShdw blurRad="38100" dist="38100" dir="2700000" algn="tl">
                    <a:srgbClr val="C0C0C0"/>
                  </a:outerShdw>
                </a:effectLst>
                <a:latin typeface="Arial Narrow" pitchFamily="34" charset="0"/>
                <a:ea typeface="ＭＳ Ｐゴシック" pitchFamily="34" charset="-128"/>
              </a:rPr>
              <a:t>Modeling and Using Tools</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ext Box 2"/>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800" b="1">
                <a:solidFill>
                  <a:srgbClr val="3399FF"/>
                </a:solidFill>
                <a:effectLst>
                  <a:outerShdw blurRad="38100" dist="38100" dir="2700000" algn="tl">
                    <a:srgbClr val="C0C0C0"/>
                  </a:outerShdw>
                </a:effectLst>
                <a:latin typeface="Arial Narrow" pitchFamily="34" charset="0"/>
              </a:rPr>
              <a:t>Seeing Structure and Generalizing - $200</a:t>
            </a:r>
          </a:p>
        </p:txBody>
      </p:sp>
      <p:sp>
        <p:nvSpPr>
          <p:cNvPr id="61445" name="Text Box 5"/>
          <p:cNvSpPr txBox="1">
            <a:spLocks noChangeArrowheads="1"/>
          </p:cNvSpPr>
          <p:nvPr/>
        </p:nvSpPr>
        <p:spPr bwMode="auto">
          <a:xfrm>
            <a:off x="457200" y="990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r>
              <a:rPr lang="en-US" sz="4400">
                <a:effectLst>
                  <a:outerShdw blurRad="38100" dist="38100" dir="2700000" algn="tl">
                    <a:srgbClr val="C0C0C0"/>
                  </a:outerShdw>
                </a:effectLst>
                <a:latin typeface="Enchanted" pitchFamily="18" charset="0"/>
              </a:rPr>
              <a:t>WHAT IS SMP #8: Look for and express regularity in repeated reasoning?</a:t>
            </a:r>
          </a:p>
        </p:txBody>
      </p:sp>
      <p:sp>
        <p:nvSpPr>
          <p:cNvPr id="5" name="AutoShape 4">
            <a:hlinkClick r:id="rId2" action="ppaction://hlinksldjump" highlightClick="1"/>
          </p:cNvPr>
          <p:cNvSpPr>
            <a:spLocks noChangeArrowheads="1"/>
          </p:cNvSpPr>
          <p:nvPr/>
        </p:nvSpPr>
        <p:spPr bwMode="auto">
          <a:xfrm>
            <a:off x="8077200" y="5943600"/>
            <a:ext cx="838200" cy="685800"/>
          </a:xfrm>
          <a:prstGeom prst="actionButtonHome">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charset="0"/>
              <a:ea typeface="ＭＳ Ｐゴシック" charset="0"/>
              <a:cs typeface="Arial"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ext Box 2"/>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800" b="1">
                <a:solidFill>
                  <a:srgbClr val="3399FF"/>
                </a:solidFill>
                <a:effectLst>
                  <a:outerShdw blurRad="38100" dist="38100" dir="2700000" algn="tl">
                    <a:srgbClr val="C0C0C0"/>
                  </a:outerShdw>
                </a:effectLst>
                <a:latin typeface="Arial Narrow" pitchFamily="34" charset="0"/>
              </a:rPr>
              <a:t>Seeing Structure and Generalizing - $300</a:t>
            </a:r>
          </a:p>
        </p:txBody>
      </p:sp>
      <p:sp>
        <p:nvSpPr>
          <p:cNvPr id="62469" name="Text Box 5"/>
          <p:cNvSpPr txBox="1">
            <a:spLocks noChangeArrowheads="1"/>
          </p:cNvSpPr>
          <p:nvPr/>
        </p:nvSpPr>
        <p:spPr bwMode="auto">
          <a:xfrm>
            <a:off x="457200" y="990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r>
              <a:rPr lang="en-US" sz="4400">
                <a:effectLst>
                  <a:outerShdw blurRad="38100" dist="38100" dir="2700000" algn="tl">
                    <a:srgbClr val="C0C0C0"/>
                  </a:outerShdw>
                </a:effectLst>
                <a:latin typeface="Enchanted" pitchFamily="18" charset="0"/>
              </a:rPr>
              <a:t>WHAT IS SMP #8: </a:t>
            </a:r>
          </a:p>
          <a:p>
            <a:pPr algn="ctr" eaLnBrk="1" hangingPunct="1"/>
            <a:r>
              <a:rPr lang="en-US" sz="4400">
                <a:effectLst>
                  <a:outerShdw blurRad="38100" dist="38100" dir="2700000" algn="tl">
                    <a:srgbClr val="C0C0C0"/>
                  </a:outerShdw>
                </a:effectLst>
                <a:latin typeface="Enchanted" pitchFamily="18" charset="0"/>
              </a:rPr>
              <a:t>Look for and express regularity in repeated reasoning?</a:t>
            </a:r>
          </a:p>
        </p:txBody>
      </p:sp>
      <p:sp>
        <p:nvSpPr>
          <p:cNvPr id="5" name="AutoShape 4">
            <a:hlinkClick r:id="rId2" action="ppaction://hlinksldjump" highlightClick="1"/>
          </p:cNvPr>
          <p:cNvSpPr>
            <a:spLocks noChangeArrowheads="1"/>
          </p:cNvSpPr>
          <p:nvPr/>
        </p:nvSpPr>
        <p:spPr bwMode="auto">
          <a:xfrm>
            <a:off x="8077200" y="5943600"/>
            <a:ext cx="838200" cy="685800"/>
          </a:xfrm>
          <a:prstGeom prst="actionButtonHome">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charset="0"/>
              <a:ea typeface="ＭＳ Ｐゴシック" charset="0"/>
              <a:cs typeface="Arial" charset="0"/>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ext Box 2"/>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800" b="1">
                <a:solidFill>
                  <a:srgbClr val="3399FF"/>
                </a:solidFill>
                <a:effectLst>
                  <a:outerShdw blurRad="38100" dist="38100" dir="2700000" algn="tl">
                    <a:srgbClr val="C0C0C0"/>
                  </a:outerShdw>
                </a:effectLst>
                <a:latin typeface="Arial Narrow" pitchFamily="34" charset="0"/>
              </a:rPr>
              <a:t>Seeing Structure and Generalizing - $400</a:t>
            </a:r>
          </a:p>
        </p:txBody>
      </p:sp>
      <p:sp>
        <p:nvSpPr>
          <p:cNvPr id="63493" name="Text Box 5"/>
          <p:cNvSpPr txBox="1">
            <a:spLocks noChangeArrowheads="1"/>
          </p:cNvSpPr>
          <p:nvPr/>
        </p:nvSpPr>
        <p:spPr bwMode="auto">
          <a:xfrm>
            <a:off x="457200" y="990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r>
              <a:rPr lang="en-US" sz="4400">
                <a:effectLst>
                  <a:outerShdw blurRad="38100" dist="38100" dir="2700000" algn="tl">
                    <a:srgbClr val="C0C0C0"/>
                  </a:outerShdw>
                </a:effectLst>
                <a:latin typeface="Enchanted" pitchFamily="18" charset="0"/>
              </a:rPr>
              <a:t>WHAT IS SMP #7: </a:t>
            </a:r>
          </a:p>
          <a:p>
            <a:pPr algn="ctr" eaLnBrk="1" hangingPunct="1"/>
            <a:r>
              <a:rPr lang="en-US" sz="4400">
                <a:effectLst>
                  <a:outerShdw blurRad="38100" dist="38100" dir="2700000" algn="tl">
                    <a:srgbClr val="C0C0C0"/>
                  </a:outerShdw>
                </a:effectLst>
                <a:latin typeface="Enchanted" pitchFamily="18" charset="0"/>
              </a:rPr>
              <a:t>Look for and make use of structure?</a:t>
            </a:r>
          </a:p>
        </p:txBody>
      </p:sp>
      <p:sp>
        <p:nvSpPr>
          <p:cNvPr id="5" name="AutoShape 4">
            <a:hlinkClick r:id="rId2" action="ppaction://hlinksldjump" highlightClick="1"/>
          </p:cNvPr>
          <p:cNvSpPr>
            <a:spLocks noChangeArrowheads="1"/>
          </p:cNvSpPr>
          <p:nvPr/>
        </p:nvSpPr>
        <p:spPr bwMode="auto">
          <a:xfrm>
            <a:off x="8077200" y="5943600"/>
            <a:ext cx="838200" cy="685800"/>
          </a:xfrm>
          <a:prstGeom prst="actionButtonHome">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charset="0"/>
              <a:ea typeface="ＭＳ Ｐゴシック" charset="0"/>
              <a:cs typeface="Arial"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ext Box 2"/>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800" b="1">
                <a:solidFill>
                  <a:srgbClr val="3399FF"/>
                </a:solidFill>
                <a:effectLst>
                  <a:outerShdw blurRad="38100" dist="38100" dir="2700000" algn="tl">
                    <a:srgbClr val="C0C0C0"/>
                  </a:outerShdw>
                </a:effectLst>
                <a:latin typeface="Arial Narrow" pitchFamily="34" charset="0"/>
              </a:rPr>
              <a:t>Seeing Structure and Generalizing - $500</a:t>
            </a:r>
          </a:p>
        </p:txBody>
      </p:sp>
      <p:sp>
        <p:nvSpPr>
          <p:cNvPr id="64517" name="Text Box 5"/>
          <p:cNvSpPr txBox="1">
            <a:spLocks noChangeArrowheads="1"/>
          </p:cNvSpPr>
          <p:nvPr/>
        </p:nvSpPr>
        <p:spPr bwMode="auto">
          <a:xfrm>
            <a:off x="457200" y="990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r>
              <a:rPr lang="en-US" sz="4400">
                <a:effectLst>
                  <a:outerShdw blurRad="38100" dist="38100" dir="2700000" algn="tl">
                    <a:srgbClr val="C0C0C0"/>
                  </a:outerShdw>
                </a:effectLst>
                <a:latin typeface="Enchanted" pitchFamily="18" charset="0"/>
              </a:rPr>
              <a:t>WHAT IS SMP #7: </a:t>
            </a:r>
          </a:p>
          <a:p>
            <a:pPr algn="ctr" eaLnBrk="1" hangingPunct="1"/>
            <a:r>
              <a:rPr lang="en-US" sz="4400">
                <a:effectLst>
                  <a:outerShdw blurRad="38100" dist="38100" dir="2700000" algn="tl">
                    <a:srgbClr val="C0C0C0"/>
                  </a:outerShdw>
                </a:effectLst>
                <a:latin typeface="Enchanted" pitchFamily="18" charset="0"/>
              </a:rPr>
              <a:t>Look for and make use of structure?</a:t>
            </a:r>
          </a:p>
        </p:txBody>
      </p:sp>
      <p:sp>
        <p:nvSpPr>
          <p:cNvPr id="5" name="AutoShape 4">
            <a:hlinkClick r:id="rId2" action="ppaction://hlinksldjump" highlightClick="1"/>
          </p:cNvPr>
          <p:cNvSpPr>
            <a:spLocks noChangeArrowheads="1"/>
          </p:cNvSpPr>
          <p:nvPr/>
        </p:nvSpPr>
        <p:spPr bwMode="auto">
          <a:xfrm>
            <a:off x="8077200" y="5943600"/>
            <a:ext cx="838200" cy="685800"/>
          </a:xfrm>
          <a:prstGeom prst="actionButtonHome">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charset="0"/>
              <a:ea typeface="ＭＳ Ｐゴシック" charset="0"/>
              <a:cs typeface="Arial" charset="0"/>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ext Box 2"/>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800" b="1">
                <a:solidFill>
                  <a:srgbClr val="3399FF"/>
                </a:solidFill>
                <a:effectLst>
                  <a:outerShdw blurRad="38100" dist="38100" dir="2700000" algn="tl">
                    <a:srgbClr val="C0C0C0"/>
                  </a:outerShdw>
                </a:effectLst>
                <a:latin typeface="Arial Narrow" pitchFamily="34" charset="0"/>
              </a:rPr>
              <a:t>SMP 500 - $100</a:t>
            </a:r>
          </a:p>
        </p:txBody>
      </p:sp>
      <p:sp>
        <p:nvSpPr>
          <p:cNvPr id="65541" name="Text Box 5"/>
          <p:cNvSpPr txBox="1">
            <a:spLocks noChangeArrowheads="1"/>
          </p:cNvSpPr>
          <p:nvPr/>
        </p:nvSpPr>
        <p:spPr bwMode="auto">
          <a:xfrm>
            <a:off x="457200" y="990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r>
              <a:rPr lang="en-US" sz="4400">
                <a:effectLst>
                  <a:outerShdw blurRad="38100" dist="38100" dir="2700000" algn="tl">
                    <a:srgbClr val="C0C0C0"/>
                  </a:outerShdw>
                </a:effectLst>
                <a:latin typeface="Enchanted" pitchFamily="18" charset="0"/>
              </a:rPr>
              <a:t>WHAT ARE </a:t>
            </a:r>
            <a:r>
              <a:rPr lang="en-US" sz="4400" b="1">
                <a:effectLst>
                  <a:outerShdw blurRad="38100" dist="38100" dir="2700000" algn="tl">
                    <a:srgbClr val="C0C0C0"/>
                  </a:outerShdw>
                </a:effectLst>
                <a:latin typeface="Enchanted" pitchFamily="18" charset="0"/>
              </a:rPr>
              <a:t>the Standards for Mathematical Practice</a:t>
            </a:r>
            <a:r>
              <a:rPr lang="en-US" sz="4400">
                <a:effectLst>
                  <a:outerShdw blurRad="38100" dist="38100" dir="2700000" algn="tl">
                    <a:srgbClr val="C0C0C0"/>
                  </a:outerShdw>
                </a:effectLst>
                <a:latin typeface="Enchanted" pitchFamily="18" charset="0"/>
              </a:rPr>
              <a:t>?</a:t>
            </a:r>
          </a:p>
        </p:txBody>
      </p:sp>
      <p:sp>
        <p:nvSpPr>
          <p:cNvPr id="5" name="AutoShape 4">
            <a:hlinkClick r:id="rId2" action="ppaction://hlinksldjump" highlightClick="1"/>
          </p:cNvPr>
          <p:cNvSpPr>
            <a:spLocks noChangeArrowheads="1"/>
          </p:cNvSpPr>
          <p:nvPr/>
        </p:nvSpPr>
        <p:spPr bwMode="auto">
          <a:xfrm>
            <a:off x="8077200" y="5943600"/>
            <a:ext cx="838200" cy="685800"/>
          </a:xfrm>
          <a:prstGeom prst="actionButtonHome">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charset="0"/>
              <a:ea typeface="ＭＳ Ｐゴシック" charset="0"/>
              <a:cs typeface="Arial"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ext Box 2"/>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800" b="1">
                <a:solidFill>
                  <a:srgbClr val="3399FF"/>
                </a:solidFill>
                <a:effectLst>
                  <a:outerShdw blurRad="38100" dist="38100" dir="2700000" algn="tl">
                    <a:srgbClr val="C0C0C0"/>
                  </a:outerShdw>
                </a:effectLst>
                <a:latin typeface="Arial Narrow" pitchFamily="34" charset="0"/>
              </a:rPr>
              <a:t>SMP 500 - $200</a:t>
            </a:r>
          </a:p>
        </p:txBody>
      </p:sp>
      <p:sp>
        <p:nvSpPr>
          <p:cNvPr id="66565" name="Text Box 5"/>
          <p:cNvSpPr txBox="1">
            <a:spLocks noChangeArrowheads="1"/>
          </p:cNvSpPr>
          <p:nvPr/>
        </p:nvSpPr>
        <p:spPr bwMode="auto">
          <a:xfrm>
            <a:off x="457200" y="990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r>
              <a:rPr lang="en-US" sz="4400">
                <a:effectLst>
                  <a:outerShdw blurRad="38100" dist="38100" dir="2700000" algn="tl">
                    <a:srgbClr val="C0C0C0"/>
                  </a:outerShdw>
                </a:effectLst>
                <a:latin typeface="Enchanted" pitchFamily="18" charset="0"/>
              </a:rPr>
              <a:t>WHAT ARE </a:t>
            </a:r>
          </a:p>
          <a:p>
            <a:pPr algn="ctr" eaLnBrk="1" hangingPunct="1"/>
            <a:r>
              <a:rPr lang="en-US" sz="4400">
                <a:effectLst>
                  <a:outerShdw blurRad="38100" dist="38100" dir="2700000" algn="tl">
                    <a:srgbClr val="C0C0C0"/>
                  </a:outerShdw>
                </a:effectLst>
                <a:latin typeface="Enchanted" pitchFamily="18" charset="0"/>
              </a:rPr>
              <a:t>the </a:t>
            </a:r>
            <a:r>
              <a:rPr lang="en-US" sz="4400" b="1">
                <a:effectLst>
                  <a:outerShdw blurRad="38100" dist="38100" dir="2700000" algn="tl">
                    <a:srgbClr val="C0C0C0"/>
                  </a:outerShdw>
                </a:effectLst>
                <a:latin typeface="Enchanted" pitchFamily="18" charset="0"/>
              </a:rPr>
              <a:t>GPS Process Standards</a:t>
            </a:r>
            <a:r>
              <a:rPr lang="en-US" sz="4400">
                <a:effectLst>
                  <a:outerShdw blurRad="38100" dist="38100" dir="2700000" algn="tl">
                    <a:srgbClr val="C0C0C0"/>
                  </a:outerShdw>
                </a:effectLst>
                <a:latin typeface="Enchanted" pitchFamily="18" charset="0"/>
              </a:rPr>
              <a:t>?</a:t>
            </a:r>
          </a:p>
        </p:txBody>
      </p:sp>
      <p:sp>
        <p:nvSpPr>
          <p:cNvPr id="5" name="AutoShape 4">
            <a:hlinkClick r:id="rId2" action="ppaction://hlinksldjump" highlightClick="1"/>
          </p:cNvPr>
          <p:cNvSpPr>
            <a:spLocks noChangeArrowheads="1"/>
          </p:cNvSpPr>
          <p:nvPr/>
        </p:nvSpPr>
        <p:spPr bwMode="auto">
          <a:xfrm>
            <a:off x="8077200" y="5943600"/>
            <a:ext cx="838200" cy="685800"/>
          </a:xfrm>
          <a:prstGeom prst="actionButtonHome">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charset="0"/>
              <a:ea typeface="ＭＳ Ｐゴシック" charset="0"/>
              <a:cs typeface="Arial" charset="0"/>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ext Box 2"/>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800" b="1">
                <a:solidFill>
                  <a:srgbClr val="3399FF"/>
                </a:solidFill>
                <a:effectLst>
                  <a:outerShdw blurRad="38100" dist="38100" dir="2700000" algn="tl">
                    <a:srgbClr val="C0C0C0"/>
                  </a:outerShdw>
                </a:effectLst>
                <a:latin typeface="Arial Narrow" pitchFamily="34" charset="0"/>
              </a:rPr>
              <a:t>SMP 500 - $300</a:t>
            </a:r>
          </a:p>
        </p:txBody>
      </p:sp>
      <p:sp>
        <p:nvSpPr>
          <p:cNvPr id="67589" name="Text Box 5"/>
          <p:cNvSpPr txBox="1">
            <a:spLocks noChangeArrowheads="1"/>
          </p:cNvSpPr>
          <p:nvPr/>
        </p:nvSpPr>
        <p:spPr bwMode="auto">
          <a:xfrm>
            <a:off x="457200" y="990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r>
              <a:rPr lang="en-US" sz="4400">
                <a:effectLst>
                  <a:outerShdw blurRad="38100" dist="38100" dir="2700000" algn="tl">
                    <a:srgbClr val="C0C0C0"/>
                  </a:outerShdw>
                </a:effectLst>
                <a:latin typeface="Enchanted" pitchFamily="18" charset="0"/>
              </a:rPr>
              <a:t>WHAT IS </a:t>
            </a:r>
            <a:r>
              <a:rPr lang="en-US" sz="4400" b="1">
                <a:effectLst>
                  <a:outerShdw blurRad="38100" dist="38100" dir="2700000" algn="tl">
                    <a:srgbClr val="C0C0C0"/>
                  </a:outerShdw>
                </a:effectLst>
                <a:latin typeface="Enchanted" pitchFamily="18" charset="0"/>
              </a:rPr>
              <a:t>8?</a:t>
            </a:r>
          </a:p>
        </p:txBody>
      </p:sp>
      <p:sp>
        <p:nvSpPr>
          <p:cNvPr id="5" name="AutoShape 4">
            <a:hlinkClick r:id="rId2" action="ppaction://hlinksldjump" highlightClick="1"/>
          </p:cNvPr>
          <p:cNvSpPr>
            <a:spLocks noChangeArrowheads="1"/>
          </p:cNvSpPr>
          <p:nvPr/>
        </p:nvSpPr>
        <p:spPr bwMode="auto">
          <a:xfrm>
            <a:off x="8077200" y="5943600"/>
            <a:ext cx="838200" cy="685800"/>
          </a:xfrm>
          <a:prstGeom prst="actionButtonHome">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charset="0"/>
              <a:ea typeface="ＭＳ Ｐゴシック" charset="0"/>
              <a:cs typeface="Arial" charset="0"/>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ext Box 2"/>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800" b="1">
                <a:solidFill>
                  <a:srgbClr val="3399FF"/>
                </a:solidFill>
                <a:effectLst>
                  <a:outerShdw blurRad="38100" dist="38100" dir="2700000" algn="tl">
                    <a:srgbClr val="C0C0C0"/>
                  </a:outerShdw>
                </a:effectLst>
                <a:latin typeface="Arial Narrow" pitchFamily="34" charset="0"/>
              </a:rPr>
              <a:t>SMP 500 - $400</a:t>
            </a:r>
          </a:p>
        </p:txBody>
      </p:sp>
      <p:sp>
        <p:nvSpPr>
          <p:cNvPr id="68613" name="Text Box 5"/>
          <p:cNvSpPr txBox="1">
            <a:spLocks noChangeArrowheads="1"/>
          </p:cNvSpPr>
          <p:nvPr/>
        </p:nvSpPr>
        <p:spPr bwMode="auto">
          <a:xfrm>
            <a:off x="457200" y="990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r>
              <a:rPr lang="en-US" sz="4400">
                <a:effectLst>
                  <a:outerShdw blurRad="38100" dist="38100" dir="2700000" algn="tl">
                    <a:srgbClr val="C0C0C0"/>
                  </a:outerShdw>
                </a:effectLst>
                <a:latin typeface="Enchanted" pitchFamily="18" charset="0"/>
              </a:rPr>
              <a:t>WHAT IS  SMP #1and SMP #6:</a:t>
            </a:r>
          </a:p>
          <a:p>
            <a:pPr algn="ctr" eaLnBrk="1" hangingPunct="1"/>
            <a:r>
              <a:rPr lang="en-US" sz="4400">
                <a:effectLst>
                  <a:outerShdw blurRad="38100" dist="38100" dir="2700000" algn="tl">
                    <a:srgbClr val="C0C0C0"/>
                  </a:outerShdw>
                </a:effectLst>
                <a:latin typeface="Enchanted" pitchFamily="18" charset="0"/>
              </a:rPr>
              <a:t>Make sense of problems and persevere in solving them;</a:t>
            </a:r>
          </a:p>
          <a:p>
            <a:pPr algn="ctr" eaLnBrk="1" hangingPunct="1"/>
            <a:r>
              <a:rPr lang="en-US" sz="4400">
                <a:effectLst>
                  <a:outerShdw blurRad="38100" dist="38100" dir="2700000" algn="tl">
                    <a:srgbClr val="C0C0C0"/>
                  </a:outerShdw>
                </a:effectLst>
                <a:latin typeface="Enchanted" pitchFamily="18" charset="0"/>
              </a:rPr>
              <a:t>and</a:t>
            </a:r>
          </a:p>
          <a:p>
            <a:pPr algn="ctr" eaLnBrk="1" hangingPunct="1"/>
            <a:r>
              <a:rPr lang="en-US" sz="4400">
                <a:effectLst>
                  <a:outerShdw blurRad="38100" dist="38100" dir="2700000" algn="tl">
                    <a:srgbClr val="C0C0C0"/>
                  </a:outerShdw>
                </a:effectLst>
                <a:latin typeface="Enchanted" pitchFamily="18" charset="0"/>
              </a:rPr>
              <a:t>Attend to precision</a:t>
            </a:r>
          </a:p>
        </p:txBody>
      </p:sp>
      <p:sp>
        <p:nvSpPr>
          <p:cNvPr id="5" name="AutoShape 4">
            <a:hlinkClick r:id="rId2" action="ppaction://hlinksldjump" highlightClick="1"/>
          </p:cNvPr>
          <p:cNvSpPr>
            <a:spLocks noChangeArrowheads="1"/>
          </p:cNvSpPr>
          <p:nvPr/>
        </p:nvSpPr>
        <p:spPr bwMode="auto">
          <a:xfrm>
            <a:off x="8077200" y="5943600"/>
            <a:ext cx="838200" cy="685800"/>
          </a:xfrm>
          <a:prstGeom prst="actionButtonHome">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charset="0"/>
              <a:ea typeface="ＭＳ Ｐゴシック" charset="0"/>
              <a:cs typeface="Arial" charset="0"/>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ext Box 2"/>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800" b="1">
                <a:solidFill>
                  <a:srgbClr val="3399FF"/>
                </a:solidFill>
                <a:effectLst>
                  <a:outerShdw blurRad="38100" dist="38100" dir="2700000" algn="tl">
                    <a:srgbClr val="C0C0C0"/>
                  </a:outerShdw>
                </a:effectLst>
                <a:latin typeface="Arial Narrow" pitchFamily="34" charset="0"/>
              </a:rPr>
              <a:t>SMP 500 - $500</a:t>
            </a:r>
          </a:p>
        </p:txBody>
      </p:sp>
      <p:sp>
        <p:nvSpPr>
          <p:cNvPr id="69637" name="Text Box 5"/>
          <p:cNvSpPr txBox="1">
            <a:spLocks noChangeArrowheads="1"/>
          </p:cNvSpPr>
          <p:nvPr/>
        </p:nvSpPr>
        <p:spPr bwMode="auto">
          <a:xfrm>
            <a:off x="457200" y="990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r>
              <a:rPr lang="en-US" sz="4400">
                <a:effectLst>
                  <a:outerShdw blurRad="38100" dist="38100" dir="2700000" algn="tl">
                    <a:srgbClr val="C0C0C0"/>
                  </a:outerShdw>
                </a:effectLst>
                <a:latin typeface="Enchanted" pitchFamily="18" charset="0"/>
              </a:rPr>
              <a:t>WHO IS Turtle Gunn Toms, Elementary Math Program Specialists at GADOE?</a:t>
            </a:r>
          </a:p>
        </p:txBody>
      </p:sp>
      <p:sp>
        <p:nvSpPr>
          <p:cNvPr id="5" name="AutoShape 4">
            <a:hlinkClick r:id="rId2" action="ppaction://hlinksldjump" highlightClick="1"/>
          </p:cNvPr>
          <p:cNvSpPr>
            <a:spLocks noChangeArrowheads="1"/>
          </p:cNvSpPr>
          <p:nvPr/>
        </p:nvSpPr>
        <p:spPr bwMode="auto">
          <a:xfrm>
            <a:off x="8077200" y="5943600"/>
            <a:ext cx="838200" cy="685800"/>
          </a:xfrm>
          <a:prstGeom prst="actionButtonHome">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charset="0"/>
              <a:ea typeface="ＭＳ Ｐゴシック" charset="0"/>
              <a:cs typeface="Arial" charset="0"/>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7" name="Picture 2" descr="jeopard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828800"/>
            <a:ext cx="86106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75778" name="Object 3"/>
          <p:cNvGraphicFramePr>
            <a:graphicFrameLocks noChangeAspect="1"/>
          </p:cNvGraphicFramePr>
          <p:nvPr/>
        </p:nvGraphicFramePr>
        <p:xfrm>
          <a:off x="228600" y="685800"/>
          <a:ext cx="5257800" cy="3503613"/>
        </p:xfrm>
        <a:graphic>
          <a:graphicData uri="http://schemas.openxmlformats.org/presentationml/2006/ole">
            <mc:AlternateContent xmlns:mc="http://schemas.openxmlformats.org/markup-compatibility/2006">
              <mc:Choice xmlns:v="urn:schemas-microsoft-com:vml" Requires="v">
                <p:oleObj spid="_x0000_s75802" name="WordArt 3.2" r:id="rId4" imgW="6094164" imgH="4062470" progId="MSWordArt.2">
                  <p:embed/>
                </p:oleObj>
              </mc:Choice>
              <mc:Fallback>
                <p:oleObj name="WordArt 3.2" r:id="rId4" imgW="6094164" imgH="4062470" progId="MSWordArt.2">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 y="685800"/>
                        <a:ext cx="5257800" cy="3503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ctrTitle"/>
          </p:nvPr>
        </p:nvSpPr>
        <p:spPr>
          <a:xfrm>
            <a:off x="685800" y="762000"/>
            <a:ext cx="7772400" cy="5334000"/>
          </a:xfrm>
        </p:spPr>
        <p:txBody>
          <a:bodyPr/>
          <a:lstStyle/>
          <a:p>
            <a:r>
              <a:rPr lang="en-US" sz="9600" b="1" smtClean="0">
                <a:effectLst>
                  <a:outerShdw blurRad="38100" dist="38100" dir="2700000" algn="tl">
                    <a:srgbClr val="C0C0C0"/>
                  </a:outerShdw>
                </a:effectLst>
                <a:latin typeface="Arial Narrow" pitchFamily="34" charset="0"/>
                <a:ea typeface="ＭＳ Ｐゴシック" pitchFamily="34" charset="-128"/>
              </a:rPr>
              <a:t>Seeing Structure and Generalizing</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ChangeArrowheads="1"/>
          </p:cNvSpPr>
          <p:nvPr/>
        </p:nvSpPr>
        <p:spPr bwMode="auto">
          <a:xfrm>
            <a:off x="685800" y="609600"/>
            <a:ext cx="7772400" cy="533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sz="9600" b="1">
                <a:solidFill>
                  <a:schemeClr val="tx2"/>
                </a:solidFill>
                <a:effectLst>
                  <a:outerShdw blurRad="38100" dist="38100" dir="2700000" algn="tl">
                    <a:srgbClr val="C0C0C0"/>
                  </a:outerShdw>
                </a:effectLst>
                <a:latin typeface="Arial Narrow" pitchFamily="34" charset="0"/>
              </a:rPr>
              <a:t>FINAL CATEGORY</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ext Box 2"/>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800" b="1">
                <a:solidFill>
                  <a:srgbClr val="3399FF"/>
                </a:solidFill>
                <a:effectLst>
                  <a:outerShdw blurRad="38100" dist="38100" dir="2700000" algn="tl">
                    <a:srgbClr val="C0C0C0"/>
                  </a:outerShdw>
                </a:effectLst>
                <a:latin typeface="Arial Narrow" pitchFamily="34" charset="0"/>
              </a:rPr>
              <a:t>FINAL CATEGORY</a:t>
            </a:r>
          </a:p>
        </p:txBody>
      </p:sp>
      <p:sp>
        <p:nvSpPr>
          <p:cNvPr id="90115" name="Text Box 3"/>
          <p:cNvSpPr txBox="1">
            <a:spLocks noChangeArrowheads="1"/>
          </p:cNvSpPr>
          <p:nvPr/>
        </p:nvSpPr>
        <p:spPr bwMode="auto">
          <a:xfrm>
            <a:off x="457200" y="990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r>
              <a:rPr lang="en-US" sz="4400" dirty="0" smtClean="0">
                <a:effectLst>
                  <a:outerShdw blurRad="38100" dist="38100" dir="2700000" algn="tl">
                    <a:srgbClr val="C0C0C0"/>
                  </a:outerShdw>
                </a:effectLst>
                <a:latin typeface="Enchanted" pitchFamily="18" charset="0"/>
              </a:rPr>
              <a:t>The physicist, mathematician, and mathematics educator who wrote the Common Core State Standards for Mathematics</a:t>
            </a:r>
            <a:endParaRPr lang="en-US" sz="4400" dirty="0">
              <a:effectLst>
                <a:outerShdw blurRad="38100" dist="38100" dir="2700000" algn="tl">
                  <a:srgbClr val="C0C0C0"/>
                </a:outerShdw>
              </a:effectLst>
              <a:latin typeface="Enchanted" pitchFamily="18" charset="0"/>
            </a:endParaRPr>
          </a:p>
        </p:txBody>
      </p:sp>
      <p:sp>
        <p:nvSpPr>
          <p:cNvPr id="64516" name="AutoShape 4">
            <a:hlinkClick r:id="rId4" action="ppaction://hlinksldjump" highlightClick="1"/>
          </p:cNvPr>
          <p:cNvSpPr>
            <a:spLocks noChangeArrowheads="1"/>
          </p:cNvSpPr>
          <p:nvPr/>
        </p:nvSpPr>
        <p:spPr bwMode="auto">
          <a:xfrm>
            <a:off x="8077200" y="5943600"/>
            <a:ext cx="838200" cy="685800"/>
          </a:xfrm>
          <a:prstGeom prst="actionButtonHelp">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charset="0"/>
              <a:ea typeface="ＭＳ Ｐゴシック" charset="0"/>
              <a:cs typeface="Arial" charset="0"/>
            </a:endParaRPr>
          </a:p>
        </p:txBody>
      </p:sp>
      <p:pic>
        <p:nvPicPr>
          <p:cNvPr id="2" name="jeopardy.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7886700" y="424543"/>
            <a:ext cx="609600" cy="6096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4748"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457200" y="990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endParaRPr lang="en-US" sz="4400" dirty="0">
              <a:effectLst>
                <a:outerShdw blurRad="38100" dist="38100" dir="2700000" algn="tl">
                  <a:srgbClr val="C0C0C0"/>
                </a:outerShdw>
              </a:effectLst>
              <a:latin typeface="Enchanted" pitchFamily="18" charset="0"/>
            </a:endParaRPr>
          </a:p>
          <a:p>
            <a:pPr algn="ctr" eaLnBrk="1" hangingPunct="1"/>
            <a:endParaRPr lang="en-US" sz="4400" dirty="0">
              <a:effectLst>
                <a:outerShdw blurRad="38100" dist="38100" dir="2700000" algn="tl">
                  <a:srgbClr val="C0C0C0"/>
                </a:outerShdw>
              </a:effectLst>
              <a:latin typeface="Enchanted" pitchFamily="18" charset="0"/>
            </a:endParaRPr>
          </a:p>
          <a:p>
            <a:pPr algn="ctr" eaLnBrk="1" hangingPunct="1"/>
            <a:r>
              <a:rPr lang="en-US" sz="4400" dirty="0" smtClean="0">
                <a:effectLst>
                  <a:outerShdw blurRad="38100" dist="38100" dir="2700000" algn="tl">
                    <a:srgbClr val="C0C0C0"/>
                  </a:outerShdw>
                </a:effectLst>
                <a:latin typeface="Enchanted" pitchFamily="18" charset="0"/>
              </a:rPr>
              <a:t>WHO are Jason </a:t>
            </a:r>
            <a:r>
              <a:rPr lang="en-US" sz="4400" dirty="0" err="1" smtClean="0">
                <a:effectLst>
                  <a:outerShdw blurRad="38100" dist="38100" dir="2700000" algn="tl">
                    <a:srgbClr val="C0C0C0"/>
                  </a:outerShdw>
                </a:effectLst>
                <a:latin typeface="Enchanted" pitchFamily="18" charset="0"/>
              </a:rPr>
              <a:t>Zimba</a:t>
            </a:r>
            <a:r>
              <a:rPr lang="en-US" sz="4400" dirty="0" smtClean="0">
                <a:effectLst>
                  <a:outerShdw blurRad="38100" dist="38100" dir="2700000" algn="tl">
                    <a:srgbClr val="C0C0C0"/>
                  </a:outerShdw>
                </a:effectLst>
                <a:latin typeface="Enchanted" pitchFamily="18" charset="0"/>
              </a:rPr>
              <a:t>, Bill McCallu</a:t>
            </a:r>
            <a:r>
              <a:rPr lang="en-US" sz="4400" dirty="0" smtClean="0">
                <a:effectLst>
                  <a:outerShdw blurRad="38100" dist="38100" dir="2700000" algn="tl">
                    <a:srgbClr val="C0C0C0"/>
                  </a:outerShdw>
                </a:effectLst>
                <a:latin typeface="Enchanted" pitchFamily="18" charset="0"/>
              </a:rPr>
              <a:t>m, and Phil Darrow?</a:t>
            </a:r>
            <a:endParaRPr lang="en-US" sz="4400" dirty="0">
              <a:effectLst>
                <a:outerShdw blurRad="38100" dist="38100" dir="2700000" algn="tl">
                  <a:srgbClr val="C0C0C0"/>
                </a:outerShdw>
              </a:effectLst>
              <a:latin typeface="Enchanted" pitchFamily="18" charset="0"/>
            </a:endParaRPr>
          </a:p>
          <a:p>
            <a:pPr algn="ctr" eaLnBrk="1" hangingPunct="1"/>
            <a:endParaRPr lang="en-US" sz="4400" dirty="0">
              <a:effectLst>
                <a:outerShdw blurRad="38100" dist="38100" dir="2700000" algn="tl">
                  <a:srgbClr val="C0C0C0"/>
                </a:outerShdw>
              </a:effectLst>
              <a:latin typeface="Enchanted" pitchFamily="18" charset="0"/>
            </a:endParaRPr>
          </a:p>
          <a:p>
            <a:pPr algn="ctr" eaLnBrk="1" hangingPunct="1"/>
            <a:endParaRPr lang="en-US" sz="4400" dirty="0">
              <a:effectLst>
                <a:outerShdw blurRad="38100" dist="38100" dir="2700000" algn="tl">
                  <a:srgbClr val="C0C0C0"/>
                </a:outerShdw>
              </a:effectLst>
              <a:latin typeface="Enchanted" pitchFamily="18" charset="0"/>
            </a:endParaRPr>
          </a:p>
          <a:p>
            <a:pPr algn="ctr" eaLnBrk="1" hangingPunct="1"/>
            <a:endParaRPr lang="en-US" sz="4400" dirty="0">
              <a:effectLst>
                <a:outerShdw blurRad="38100" dist="38100" dir="2700000" algn="tl">
                  <a:srgbClr val="C0C0C0"/>
                </a:outerShdw>
              </a:effectLst>
              <a:latin typeface="Enchanted" pitchFamily="18" charset="0"/>
            </a:endParaRPr>
          </a:p>
          <a:p>
            <a:pPr algn="ctr" eaLnBrk="1" hangingPunct="1"/>
            <a:endParaRPr lang="en-US" sz="4400" dirty="0">
              <a:effectLst>
                <a:outerShdw blurRad="38100" dist="38100" dir="2700000" algn="tl">
                  <a:srgbClr val="C0C0C0"/>
                </a:outerShdw>
              </a:effectLst>
              <a:latin typeface="Enchanted" pitchFamily="18" charset="0"/>
            </a:endParaRPr>
          </a:p>
        </p:txBody>
      </p:sp>
      <p:sp>
        <p:nvSpPr>
          <p:cNvPr id="91139" name="Text Box 3"/>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800" b="1">
                <a:solidFill>
                  <a:srgbClr val="3399FF"/>
                </a:solidFill>
                <a:effectLst>
                  <a:outerShdw blurRad="38100" dist="38100" dir="2700000" algn="tl">
                    <a:srgbClr val="C0C0C0"/>
                  </a:outerShdw>
                </a:effectLst>
                <a:latin typeface="Arial Narrow" pitchFamily="34" charset="0"/>
              </a:rPr>
              <a:t>FINAL CATEGORY</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ctrTitle"/>
          </p:nvPr>
        </p:nvSpPr>
        <p:spPr>
          <a:xfrm>
            <a:off x="685800" y="2286000"/>
            <a:ext cx="7772400" cy="1143000"/>
          </a:xfrm>
        </p:spPr>
        <p:txBody>
          <a:bodyPr/>
          <a:lstStyle/>
          <a:p>
            <a:pPr>
              <a:defRPr/>
            </a:pPr>
            <a:r>
              <a:rPr lang="en-US">
                <a:effectLst>
                  <a:outerShdw blurRad="38100" dist="38100" dir="2700000" algn="tl">
                    <a:srgbClr val="000000"/>
                  </a:outerShdw>
                </a:effectLst>
                <a:ea typeface="+mj-ea"/>
              </a:rPr>
              <a:t>END OF GAME</a:t>
            </a:r>
            <a:endParaRPr lang="en-US">
              <a:ea typeface="+mj-ea"/>
            </a:endParaRPr>
          </a:p>
        </p:txBody>
      </p:sp>
      <p:sp>
        <p:nvSpPr>
          <p:cNvPr id="87043" name="Rectangle 3"/>
          <p:cNvSpPr>
            <a:spLocks noGrp="1" noChangeArrowheads="1"/>
          </p:cNvSpPr>
          <p:nvPr>
            <p:ph type="subTitle" idx="1"/>
          </p:nvPr>
        </p:nvSpPr>
        <p:spPr/>
        <p:txBody>
          <a:bodyPr/>
          <a:lstStyle/>
          <a:p>
            <a:pPr>
              <a:defRPr/>
            </a:pPr>
            <a:r>
              <a:rPr lang="en-US">
                <a:ea typeface="+mn-ea"/>
              </a:rPr>
              <a:t>Daily Doubles and </a:t>
            </a:r>
          </a:p>
          <a:p>
            <a:pPr>
              <a:defRPr/>
            </a:pPr>
            <a:r>
              <a:rPr lang="en-US">
                <a:ea typeface="+mn-ea"/>
              </a:rPr>
              <a:t>usage notes follow...</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8610" name="Object 2"/>
          <p:cNvGraphicFramePr>
            <a:graphicFrameLocks noChangeAspect="1"/>
          </p:cNvGraphicFramePr>
          <p:nvPr/>
        </p:nvGraphicFramePr>
        <p:xfrm>
          <a:off x="609600" y="685800"/>
          <a:ext cx="8002588" cy="5334000"/>
        </p:xfrm>
        <a:graphic>
          <a:graphicData uri="http://schemas.openxmlformats.org/presentationml/2006/ole">
            <mc:AlternateContent xmlns:mc="http://schemas.openxmlformats.org/markup-compatibility/2006">
              <mc:Choice xmlns:v="urn:schemas-microsoft-com:vml" Requires="v">
                <p:oleObj spid="_x0000_s87045" name="WordArt 3.2" r:id="rId4" imgW="6097742" imgH="4064415" progId="MSWordArt.2">
                  <p:embed/>
                </p:oleObj>
              </mc:Choice>
              <mc:Fallback>
                <p:oleObj name="WordArt 3.2" r:id="rId4" imgW="6097742" imgH="4064415" progId="MSWordArt.2">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 y="685800"/>
                        <a:ext cx="8002588" cy="5334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8611" name="AutoShape 3">
            <a:hlinkClick r:id="" action="ppaction://noaction" highlightClick="1"/>
          </p:cNvPr>
          <p:cNvSpPr>
            <a:spLocks noChangeArrowheads="1"/>
          </p:cNvSpPr>
          <p:nvPr/>
        </p:nvSpPr>
        <p:spPr bwMode="auto">
          <a:xfrm>
            <a:off x="8305800" y="6096000"/>
            <a:ext cx="609600" cy="533400"/>
          </a:xfrm>
          <a:prstGeom prst="actionButtonForwardNext">
            <a:avLst/>
          </a:prstGeom>
          <a:solidFill>
            <a:srgbClr val="0000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71684" name="dail3512.wav">
            <a:hlinkClick r:id="" action="ppaction://ole?verb=0"/>
          </p:cNvPr>
          <p:cNvPicPr>
            <a:picLocks noRot="1" noChangeAspect="1" noChangeArrowheads="1"/>
          </p:cNvPicPr>
          <p:nvPr>
            <a:wavAudioFile r:embed="rId2" name="dailydouble.wav"/>
          </p:nvPr>
        </p:nvPicPr>
        <p:blipFill>
          <a:blip r:embed="rId6">
            <a:extLst>
              <a:ext uri="{28A0092B-C50C-407E-A947-70E740481C1C}">
                <a14:useLocalDpi xmlns:a14="http://schemas.microsoft.com/office/drawing/2010/main" val="0"/>
              </a:ext>
            </a:extLst>
          </a:blip>
          <a:srcRect/>
          <a:stretch>
            <a:fillRect/>
          </a:stretch>
        </p:blipFill>
        <p:spPr bwMode="auto">
          <a:xfrm>
            <a:off x="228600" y="228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8598204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0"/>
                                  </p:stCondLst>
                                  <p:childTnLst>
                                    <p:set>
                                      <p:cBhvr>
                                        <p:cTn id="6" dur="1" fill="hold">
                                          <p:stCondLst>
                                            <p:cond delay="499"/>
                                          </p:stCondLst>
                                        </p:cTn>
                                        <p:tgtEl>
                                          <p:spTgt spid="71684"/>
                                        </p:tgtEl>
                                        <p:attrNameLst>
                                          <p:attrName>style.visibility</p:attrName>
                                        </p:attrNameLst>
                                      </p:cBhvr>
                                      <p:to>
                                        <p:strVal val="visible"/>
                                      </p:to>
                                    </p:set>
                                  </p:childTnLst>
                                  <p:subTnLst>
                                    <p:set>
                                      <p:cBhvr override="childStyle">
                                        <p:cTn dur="1" fill="hold" display="0" masterRel="sameClick" afterEffect="1">
                                          <p:stCondLst>
                                            <p:cond evt="end" delay="0">
                                              <p:tn val="5"/>
                                            </p:cond>
                                          </p:stCondLst>
                                        </p:cTn>
                                        <p:tgtEl>
                                          <p:spTgt spid="71684"/>
                                        </p:tgtEl>
                                        <p:attrNameLst>
                                          <p:attrName>style.visibility</p:attrName>
                                        </p:attrNameLst>
                                      </p:cBhvr>
                                      <p:to>
                                        <p:strVal val="hidden"/>
                                      </p:to>
                                    </p:set>
                                  </p:subTnLst>
                                </p:cTn>
                              </p:par>
                            </p:childTnLst>
                          </p:cTn>
                        </p:par>
                        <p:par>
                          <p:cTn id="7" fill="hold" nodeType="afterGroup">
                            <p:stCondLst>
                              <p:cond delay="500"/>
                            </p:stCondLst>
                            <p:childTnLst>
                              <p:par>
                                <p:cTn id="8" presetID="1" presetClass="mediacall" presetSubtype="0" fill="hold" nodeType="afterEffect">
                                  <p:stCondLst>
                                    <p:cond delay="0"/>
                                  </p:stCondLst>
                                  <p:childTnLst>
                                    <p:cmd type="call" cmd="playFrom(0.0)">
                                      <p:cBhvr>
                                        <p:cTn id="9" dur="1" fill="hold"/>
                                        <p:tgtEl>
                                          <p:spTgt spid="7168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0" fill="hold" display="0">
                  <p:stCondLst>
                    <p:cond delay="indefinite"/>
                  </p:stCondLst>
                  <p:endCondLst>
                    <p:cond evt="onPrev" delay="0">
                      <p:tgtEl>
                        <p:sldTgt/>
                      </p:tgtEl>
                    </p:cond>
                    <p:cond evt="onStopAudio" delay="0">
                      <p:tgtEl>
                        <p:sldTgt/>
                      </p:tgtEl>
                    </p:cond>
                  </p:endCondLst>
                </p:cTn>
                <p:tgtEl>
                  <p:spTgt spid="71684"/>
                </p:tgtEl>
              </p:cMediaNode>
            </p:audio>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8610" name="Object 2"/>
          <p:cNvGraphicFramePr>
            <a:graphicFrameLocks noChangeAspect="1"/>
          </p:cNvGraphicFramePr>
          <p:nvPr/>
        </p:nvGraphicFramePr>
        <p:xfrm>
          <a:off x="609600" y="685800"/>
          <a:ext cx="8002588" cy="5334000"/>
        </p:xfrm>
        <a:graphic>
          <a:graphicData uri="http://schemas.openxmlformats.org/presentationml/2006/ole">
            <mc:AlternateContent xmlns:mc="http://schemas.openxmlformats.org/markup-compatibility/2006">
              <mc:Choice xmlns:v="urn:schemas-microsoft-com:vml" Requires="v">
                <p:oleObj spid="_x0000_s88069" name="WordArt 3.2" r:id="rId4" imgW="6097742" imgH="4064415" progId="MSWordArt.2">
                  <p:embed/>
                </p:oleObj>
              </mc:Choice>
              <mc:Fallback>
                <p:oleObj name="WordArt 3.2" r:id="rId4" imgW="6097742" imgH="4064415" progId="MSWordArt.2">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 y="685800"/>
                        <a:ext cx="8002588" cy="5334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8611" name="AutoShape 3">
            <a:hlinkClick r:id="" action="ppaction://noaction" highlightClick="1"/>
          </p:cNvPr>
          <p:cNvSpPr>
            <a:spLocks noChangeArrowheads="1"/>
          </p:cNvSpPr>
          <p:nvPr/>
        </p:nvSpPr>
        <p:spPr bwMode="auto">
          <a:xfrm>
            <a:off x="8305800" y="6096000"/>
            <a:ext cx="609600" cy="533400"/>
          </a:xfrm>
          <a:prstGeom prst="actionButtonForwardNext">
            <a:avLst/>
          </a:prstGeom>
          <a:solidFill>
            <a:srgbClr val="0000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71684" name="dail3512.wav">
            <a:hlinkClick r:id="" action="ppaction://ole?verb=0"/>
          </p:cNvPr>
          <p:cNvPicPr>
            <a:picLocks noRot="1" noChangeAspect="1" noChangeArrowheads="1"/>
          </p:cNvPicPr>
          <p:nvPr>
            <a:wavAudioFile r:embed="rId2" name="dailydouble.wav"/>
          </p:nvPr>
        </p:nvPicPr>
        <p:blipFill>
          <a:blip r:embed="rId6">
            <a:extLst>
              <a:ext uri="{28A0092B-C50C-407E-A947-70E740481C1C}">
                <a14:useLocalDpi xmlns:a14="http://schemas.microsoft.com/office/drawing/2010/main" val="0"/>
              </a:ext>
            </a:extLst>
          </a:blip>
          <a:srcRect/>
          <a:stretch>
            <a:fillRect/>
          </a:stretch>
        </p:blipFill>
        <p:spPr bwMode="auto">
          <a:xfrm>
            <a:off x="228600" y="228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8598204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0"/>
                                  </p:stCondLst>
                                  <p:childTnLst>
                                    <p:set>
                                      <p:cBhvr>
                                        <p:cTn id="6" dur="1" fill="hold">
                                          <p:stCondLst>
                                            <p:cond delay="499"/>
                                          </p:stCondLst>
                                        </p:cTn>
                                        <p:tgtEl>
                                          <p:spTgt spid="71684"/>
                                        </p:tgtEl>
                                        <p:attrNameLst>
                                          <p:attrName>style.visibility</p:attrName>
                                        </p:attrNameLst>
                                      </p:cBhvr>
                                      <p:to>
                                        <p:strVal val="visible"/>
                                      </p:to>
                                    </p:set>
                                  </p:childTnLst>
                                  <p:subTnLst>
                                    <p:set>
                                      <p:cBhvr override="childStyle">
                                        <p:cTn dur="1" fill="hold" display="0" masterRel="sameClick" afterEffect="1">
                                          <p:stCondLst>
                                            <p:cond evt="end" delay="0">
                                              <p:tn val="5"/>
                                            </p:cond>
                                          </p:stCondLst>
                                        </p:cTn>
                                        <p:tgtEl>
                                          <p:spTgt spid="71684"/>
                                        </p:tgtEl>
                                        <p:attrNameLst>
                                          <p:attrName>style.visibility</p:attrName>
                                        </p:attrNameLst>
                                      </p:cBhvr>
                                      <p:to>
                                        <p:strVal val="hidden"/>
                                      </p:to>
                                    </p:set>
                                  </p:subTnLst>
                                </p:cTn>
                              </p:par>
                            </p:childTnLst>
                          </p:cTn>
                        </p:par>
                        <p:par>
                          <p:cTn id="7" fill="hold" nodeType="afterGroup">
                            <p:stCondLst>
                              <p:cond delay="500"/>
                            </p:stCondLst>
                            <p:childTnLst>
                              <p:par>
                                <p:cTn id="8" presetID="1" presetClass="mediacall" presetSubtype="0" fill="hold" nodeType="afterEffect">
                                  <p:stCondLst>
                                    <p:cond delay="0"/>
                                  </p:stCondLst>
                                  <p:childTnLst>
                                    <p:cmd type="call" cmd="playFrom(0.0)">
                                      <p:cBhvr>
                                        <p:cTn id="9" dur="1" fill="hold"/>
                                        <p:tgtEl>
                                          <p:spTgt spid="7168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0" fill="hold" display="0">
                  <p:stCondLst>
                    <p:cond delay="indefinite"/>
                  </p:stCondLst>
                  <p:endCondLst>
                    <p:cond evt="onPrev" delay="0">
                      <p:tgtEl>
                        <p:sldTgt/>
                      </p:tgtEl>
                    </p:cond>
                    <p:cond evt="onStopAudio" delay="0">
                      <p:tgtEl>
                        <p:sldTgt/>
                      </p:tgtEl>
                    </p:cond>
                  </p:endCondLst>
                </p:cTn>
                <p:tgtEl>
                  <p:spTgt spid="71684"/>
                </p:tgtEl>
              </p:cMediaNode>
            </p:audio>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2"/>
          <p:cNvSpPr>
            <a:spLocks noGrp="1" noChangeArrowheads="1"/>
          </p:cNvSpPr>
          <p:nvPr>
            <p:ph type="title"/>
          </p:nvPr>
        </p:nvSpPr>
        <p:spPr/>
        <p:txBody>
          <a:bodyPr/>
          <a:lstStyle/>
          <a:p>
            <a:r>
              <a:rPr lang="en-US" smtClean="0">
                <a:ea typeface="ＭＳ Ｐゴシック" pitchFamily="34" charset="-128"/>
              </a:rPr>
              <a:t>JEOPARDY! Slide Show Notes</a:t>
            </a:r>
          </a:p>
        </p:txBody>
      </p:sp>
      <p:sp>
        <p:nvSpPr>
          <p:cNvPr id="82946" name="Rectangle 3"/>
          <p:cNvSpPr>
            <a:spLocks noGrp="1" noChangeArrowheads="1"/>
          </p:cNvSpPr>
          <p:nvPr>
            <p:ph type="body" idx="1"/>
          </p:nvPr>
        </p:nvSpPr>
        <p:spPr/>
        <p:txBody>
          <a:bodyPr/>
          <a:lstStyle/>
          <a:p>
            <a:r>
              <a:rPr lang="en-US" sz="1600" smtClean="0">
                <a:ea typeface="ＭＳ Ｐゴシック" pitchFamily="34" charset="-128"/>
              </a:rPr>
              <a:t>The font for the question &amp; answer slides is </a:t>
            </a:r>
            <a:r>
              <a:rPr lang="ja-JP" altLang="en-US" sz="1600" smtClean="0">
                <a:ea typeface="ＭＳ Ｐゴシック" pitchFamily="34" charset="-128"/>
              </a:rPr>
              <a:t>“</a:t>
            </a:r>
            <a:r>
              <a:rPr lang="en-US" altLang="ja-JP" sz="1600" smtClean="0">
                <a:ea typeface="ＭＳ Ｐゴシック" pitchFamily="34" charset="-128"/>
              </a:rPr>
              <a:t>Enchanted;</a:t>
            </a:r>
            <a:r>
              <a:rPr lang="ja-JP" altLang="en-US" sz="1600" smtClean="0">
                <a:ea typeface="ＭＳ Ｐゴシック" pitchFamily="34" charset="-128"/>
              </a:rPr>
              <a:t>”</a:t>
            </a:r>
            <a:r>
              <a:rPr lang="en-US" altLang="ja-JP" sz="1600" smtClean="0">
                <a:ea typeface="ＭＳ Ｐゴシック" pitchFamily="34" charset="-128"/>
              </a:rPr>
              <a:t> a copy of this font in located in the </a:t>
            </a:r>
            <a:r>
              <a:rPr lang="ja-JP" altLang="en-US" sz="1600" smtClean="0">
                <a:ea typeface="ＭＳ Ｐゴシック" pitchFamily="34" charset="-128"/>
              </a:rPr>
              <a:t>“</a:t>
            </a:r>
            <a:r>
              <a:rPr lang="en-US" altLang="ja-JP" sz="1600" smtClean="0">
                <a:ea typeface="ＭＳ Ｐゴシック" pitchFamily="34" charset="-128"/>
              </a:rPr>
              <a:t>REAL Jeopardy Template</a:t>
            </a:r>
            <a:r>
              <a:rPr lang="ja-JP" altLang="en-US" sz="1600" smtClean="0">
                <a:ea typeface="ＭＳ Ｐゴシック" pitchFamily="34" charset="-128"/>
              </a:rPr>
              <a:t>”</a:t>
            </a:r>
            <a:r>
              <a:rPr lang="en-US" altLang="ja-JP" sz="1600" smtClean="0">
                <a:ea typeface="ＭＳ Ｐゴシック" pitchFamily="34" charset="-128"/>
              </a:rPr>
              <a:t> folder. (This font will need to be installed in the C:/WINDOWS/FONTS folder of the computer running the show.) In order to keep all of the sounds and fonts together, copy the entire </a:t>
            </a:r>
            <a:r>
              <a:rPr lang="ja-JP" altLang="en-US" sz="1600" smtClean="0">
                <a:ea typeface="ＭＳ Ｐゴシック" pitchFamily="34" charset="-128"/>
              </a:rPr>
              <a:t>“</a:t>
            </a:r>
            <a:r>
              <a:rPr lang="en-US" altLang="ja-JP" sz="1600" smtClean="0">
                <a:ea typeface="ＭＳ Ｐゴシック" pitchFamily="34" charset="-128"/>
              </a:rPr>
              <a:t>REAL Jeopardy Template</a:t>
            </a:r>
            <a:r>
              <a:rPr lang="ja-JP" altLang="en-US" sz="1600" smtClean="0">
                <a:ea typeface="ＭＳ Ｐゴシック" pitchFamily="34" charset="-128"/>
              </a:rPr>
              <a:t>”</a:t>
            </a:r>
            <a:r>
              <a:rPr lang="en-US" altLang="ja-JP" sz="1600" smtClean="0">
                <a:ea typeface="ＭＳ Ｐゴシック" pitchFamily="34" charset="-128"/>
              </a:rPr>
              <a:t> folder.</a:t>
            </a:r>
          </a:p>
          <a:p>
            <a:r>
              <a:rPr lang="en-US" sz="1600" smtClean="0">
                <a:ea typeface="ＭＳ Ｐゴシック" pitchFamily="34" charset="-128"/>
              </a:rPr>
              <a:t>To change the categories:</a:t>
            </a:r>
          </a:p>
          <a:p>
            <a:pPr lvl="1"/>
            <a:r>
              <a:rPr lang="en-US" sz="1400" smtClean="0">
                <a:ea typeface="ＭＳ Ｐゴシック" pitchFamily="34" charset="-128"/>
              </a:rPr>
              <a:t>1. Go to </a:t>
            </a:r>
            <a:r>
              <a:rPr lang="ja-JP" altLang="en-US" sz="1400" smtClean="0">
                <a:ea typeface="ＭＳ Ｐゴシック" pitchFamily="34" charset="-128"/>
              </a:rPr>
              <a:t>“</a:t>
            </a:r>
            <a:r>
              <a:rPr lang="en-US" altLang="ja-JP" sz="1400" smtClean="0">
                <a:ea typeface="ＭＳ Ｐゴシック" pitchFamily="34" charset="-128"/>
              </a:rPr>
              <a:t>Edit</a:t>
            </a:r>
            <a:r>
              <a:rPr lang="ja-JP" altLang="en-US" sz="1400" smtClean="0">
                <a:ea typeface="ＭＳ Ｐゴシック" pitchFamily="34" charset="-128"/>
              </a:rPr>
              <a:t>”</a:t>
            </a:r>
            <a:r>
              <a:rPr lang="en-US" altLang="ja-JP" sz="1400" smtClean="0">
                <a:ea typeface="ＭＳ Ｐゴシック" pitchFamily="34" charset="-128"/>
              </a:rPr>
              <a:t> and </a:t>
            </a:r>
            <a:r>
              <a:rPr lang="ja-JP" altLang="en-US" sz="1400" smtClean="0">
                <a:ea typeface="ＭＳ Ｐゴシック" pitchFamily="34" charset="-128"/>
              </a:rPr>
              <a:t>“</a:t>
            </a:r>
            <a:r>
              <a:rPr lang="en-US" altLang="ja-JP" sz="1400" smtClean="0">
                <a:ea typeface="ＭＳ Ｐゴシック" pitchFamily="34" charset="-128"/>
              </a:rPr>
              <a:t>Replace…</a:t>
            </a:r>
            <a:r>
              <a:rPr lang="ja-JP" altLang="en-US" sz="1400" smtClean="0">
                <a:ea typeface="ＭＳ Ｐゴシック" pitchFamily="34" charset="-128"/>
              </a:rPr>
              <a:t>”</a:t>
            </a:r>
            <a:endParaRPr lang="en-US" altLang="ja-JP" sz="1400" smtClean="0">
              <a:ea typeface="ＭＳ Ｐゴシック" pitchFamily="34" charset="-128"/>
            </a:endParaRPr>
          </a:p>
          <a:p>
            <a:pPr lvl="1"/>
            <a:r>
              <a:rPr lang="en-US" sz="1400" smtClean="0">
                <a:ea typeface="ＭＳ Ｐゴシック" pitchFamily="34" charset="-128"/>
              </a:rPr>
              <a:t>2. In the Find box, type Numbers/Operations (all caps)</a:t>
            </a:r>
          </a:p>
          <a:p>
            <a:pPr lvl="1"/>
            <a:r>
              <a:rPr lang="en-US" sz="1400" smtClean="0">
                <a:ea typeface="ＭＳ Ｐゴシック" pitchFamily="34" charset="-128"/>
              </a:rPr>
              <a:t>3. In the Replace box, type the category in all caps (for example, PRESIDENTS)</a:t>
            </a:r>
          </a:p>
          <a:p>
            <a:pPr lvl="1"/>
            <a:r>
              <a:rPr lang="en-US" sz="1400" smtClean="0">
                <a:ea typeface="ＭＳ Ｐゴシック" pitchFamily="34" charset="-128"/>
              </a:rPr>
              <a:t>4. Click Replace All...</a:t>
            </a:r>
          </a:p>
          <a:p>
            <a:r>
              <a:rPr lang="en-US" sz="1600" smtClean="0">
                <a:ea typeface="ＭＳ Ｐゴシック" pitchFamily="34" charset="-128"/>
              </a:rPr>
              <a:t>To use the Daily Double:</a:t>
            </a:r>
          </a:p>
          <a:p>
            <a:pPr lvl="1"/>
            <a:r>
              <a:rPr lang="en-US" sz="1600" smtClean="0">
                <a:ea typeface="ＭＳ Ｐゴシック" pitchFamily="34" charset="-128"/>
              </a:rPr>
              <a:t>1. Choose which dollar values to set as Daily Double</a:t>
            </a:r>
          </a:p>
          <a:p>
            <a:pPr lvl="1"/>
            <a:r>
              <a:rPr lang="en-US" sz="1600" smtClean="0">
                <a:ea typeface="ＭＳ Ｐゴシック" pitchFamily="34" charset="-128"/>
              </a:rPr>
              <a:t>2. Link that dollar value to one of the DD slides</a:t>
            </a:r>
          </a:p>
          <a:p>
            <a:pPr lvl="1"/>
            <a:r>
              <a:rPr lang="en-US" sz="1600" smtClean="0">
                <a:ea typeface="ＭＳ Ｐゴシック" pitchFamily="34" charset="-128"/>
              </a:rPr>
              <a:t>3. Link the arrow on the DD slide to the correct question slide (so dollar/category match)</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2"/>
          <p:cNvSpPr>
            <a:spLocks noGrp="1" noChangeArrowheads="1"/>
          </p:cNvSpPr>
          <p:nvPr>
            <p:ph type="title"/>
          </p:nvPr>
        </p:nvSpPr>
        <p:spPr/>
        <p:txBody>
          <a:bodyPr/>
          <a:lstStyle/>
          <a:p>
            <a:r>
              <a:rPr lang="en-US" smtClean="0">
                <a:ea typeface="ＭＳ Ｐゴシック" pitchFamily="34" charset="-128"/>
              </a:rPr>
              <a:t>Running the JEOPARDY! </a:t>
            </a:r>
            <a:br>
              <a:rPr lang="en-US" smtClean="0">
                <a:ea typeface="ＭＳ Ｐゴシック" pitchFamily="34" charset="-128"/>
              </a:rPr>
            </a:br>
            <a:r>
              <a:rPr lang="en-US" smtClean="0">
                <a:ea typeface="ＭＳ Ｐゴシック" pitchFamily="34" charset="-128"/>
              </a:rPr>
              <a:t>Slide Show</a:t>
            </a:r>
          </a:p>
        </p:txBody>
      </p:sp>
      <p:sp>
        <p:nvSpPr>
          <p:cNvPr id="83970" name="Rectangle 3"/>
          <p:cNvSpPr>
            <a:spLocks noGrp="1" noChangeArrowheads="1"/>
          </p:cNvSpPr>
          <p:nvPr>
            <p:ph type="body" idx="1"/>
          </p:nvPr>
        </p:nvSpPr>
        <p:spPr/>
        <p:txBody>
          <a:bodyPr/>
          <a:lstStyle/>
          <a:p>
            <a:r>
              <a:rPr lang="en-US" sz="1600" smtClean="0">
                <a:ea typeface="ＭＳ Ｐゴシック" pitchFamily="34" charset="-128"/>
              </a:rPr>
              <a:t>On the game board with the categories on top, click on the desired dollar value. (The first game board is used only to blink in the dollar values like the show.)</a:t>
            </a:r>
          </a:p>
          <a:p>
            <a:r>
              <a:rPr lang="en-US" sz="1600" smtClean="0">
                <a:ea typeface="ＭＳ Ｐゴシック" pitchFamily="34" charset="-128"/>
              </a:rPr>
              <a:t>ICONS:</a:t>
            </a:r>
          </a:p>
          <a:p>
            <a:pPr lvl="1"/>
            <a:r>
              <a:rPr lang="en-US" sz="1400" smtClean="0">
                <a:ea typeface="ＭＳ Ｐゴシック" pitchFamily="34" charset="-128"/>
              </a:rPr>
              <a:t>?   Go to the answer screen.</a:t>
            </a:r>
          </a:p>
          <a:p>
            <a:pPr lvl="1"/>
            <a:r>
              <a:rPr lang="en-US" sz="1400" smtClean="0">
                <a:ea typeface="ＭＳ Ｐゴシック" pitchFamily="34" charset="-128"/>
              </a:rPr>
              <a:t>House   Go back to the game board.</a:t>
            </a:r>
          </a:p>
          <a:p>
            <a:pPr lvl="1"/>
            <a:r>
              <a:rPr lang="en-US" sz="1400" smtClean="0">
                <a:ea typeface="ＭＳ Ｐゴシック" pitchFamily="34" charset="-128"/>
              </a:rPr>
              <a:t>Right Arrow (on Daily Doubles)   Go to the question screen.</a:t>
            </a:r>
          </a:p>
          <a:p>
            <a:pPr lvl="1"/>
            <a:r>
              <a:rPr lang="en-US" sz="1400" smtClean="0">
                <a:ea typeface="ＭＳ Ｐゴシック" pitchFamily="34" charset="-128"/>
              </a:rPr>
              <a:t>Turned-up Arrow   Reload question screen after incorrect guess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ctrTitle"/>
          </p:nvPr>
        </p:nvSpPr>
        <p:spPr>
          <a:xfrm>
            <a:off x="685800" y="762000"/>
            <a:ext cx="7772400" cy="5334000"/>
          </a:xfrm>
        </p:spPr>
        <p:txBody>
          <a:bodyPr/>
          <a:lstStyle/>
          <a:p>
            <a:r>
              <a:rPr lang="en-US" sz="9600" b="1" smtClean="0">
                <a:effectLst>
                  <a:outerShdw blurRad="38100" dist="38100" dir="2700000" algn="tl">
                    <a:srgbClr val="C0C0C0"/>
                  </a:outerShdw>
                </a:effectLst>
                <a:latin typeface="Arial Narrow" pitchFamily="34" charset="0"/>
                <a:ea typeface="ＭＳ Ｐゴシック" pitchFamily="34" charset="-128"/>
              </a:rPr>
              <a:t>SMP 500</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553" name="Group 65"/>
          <p:cNvGrpSpPr>
            <a:grpSpLocks/>
          </p:cNvGrpSpPr>
          <p:nvPr/>
        </p:nvGrpSpPr>
        <p:grpSpPr bwMode="auto">
          <a:xfrm>
            <a:off x="0" y="0"/>
            <a:ext cx="9144000" cy="6858000"/>
            <a:chOff x="0" y="0"/>
            <a:chExt cx="5760" cy="4320"/>
          </a:xfrm>
        </p:grpSpPr>
        <p:sp>
          <p:nvSpPr>
            <p:cNvPr id="10274" name="Line 4"/>
            <p:cNvSpPr>
              <a:spLocks noChangeShapeType="1"/>
            </p:cNvSpPr>
            <p:nvPr/>
          </p:nvSpPr>
          <p:spPr bwMode="auto">
            <a:xfrm>
              <a:off x="1188" y="0"/>
              <a:ext cx="0" cy="432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charset="0"/>
                <a:ea typeface="ＭＳ Ｐゴシック" charset="0"/>
                <a:cs typeface="Arial" charset="0"/>
              </a:endParaRPr>
            </a:p>
          </p:txBody>
        </p:sp>
        <p:sp>
          <p:nvSpPr>
            <p:cNvPr id="10275" name="Line 9"/>
            <p:cNvSpPr>
              <a:spLocks noChangeShapeType="1"/>
            </p:cNvSpPr>
            <p:nvPr/>
          </p:nvSpPr>
          <p:spPr bwMode="auto">
            <a:xfrm>
              <a:off x="2332" y="0"/>
              <a:ext cx="0" cy="432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charset="0"/>
                <a:ea typeface="ＭＳ Ｐゴシック" charset="0"/>
                <a:cs typeface="Arial" charset="0"/>
              </a:endParaRPr>
            </a:p>
          </p:txBody>
        </p:sp>
        <p:sp>
          <p:nvSpPr>
            <p:cNvPr id="10276" name="Line 10"/>
            <p:cNvSpPr>
              <a:spLocks noChangeShapeType="1"/>
            </p:cNvSpPr>
            <p:nvPr/>
          </p:nvSpPr>
          <p:spPr bwMode="auto">
            <a:xfrm>
              <a:off x="3475" y="0"/>
              <a:ext cx="0" cy="432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charset="0"/>
                <a:ea typeface="ＭＳ Ｐゴシック" charset="0"/>
                <a:cs typeface="Arial" charset="0"/>
              </a:endParaRPr>
            </a:p>
          </p:txBody>
        </p:sp>
        <p:sp>
          <p:nvSpPr>
            <p:cNvPr id="10277" name="Line 11"/>
            <p:cNvSpPr>
              <a:spLocks noChangeShapeType="1"/>
            </p:cNvSpPr>
            <p:nvPr/>
          </p:nvSpPr>
          <p:spPr bwMode="auto">
            <a:xfrm>
              <a:off x="4617" y="0"/>
              <a:ext cx="0" cy="432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charset="0"/>
                <a:ea typeface="ＭＳ Ｐゴシック" charset="0"/>
                <a:cs typeface="Arial" charset="0"/>
              </a:endParaRPr>
            </a:p>
          </p:txBody>
        </p:sp>
        <p:sp>
          <p:nvSpPr>
            <p:cNvPr id="10278" name="Line 14"/>
            <p:cNvSpPr>
              <a:spLocks noChangeShapeType="1"/>
            </p:cNvSpPr>
            <p:nvPr/>
          </p:nvSpPr>
          <p:spPr bwMode="auto">
            <a:xfrm>
              <a:off x="0" y="723"/>
              <a:ext cx="576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charset="0"/>
                <a:ea typeface="ＭＳ Ｐゴシック" charset="0"/>
                <a:cs typeface="Arial" charset="0"/>
              </a:endParaRPr>
            </a:p>
          </p:txBody>
        </p:sp>
        <p:sp>
          <p:nvSpPr>
            <p:cNvPr id="10279" name="Line 15"/>
            <p:cNvSpPr>
              <a:spLocks noChangeShapeType="1"/>
            </p:cNvSpPr>
            <p:nvPr/>
          </p:nvSpPr>
          <p:spPr bwMode="auto">
            <a:xfrm>
              <a:off x="0" y="1444"/>
              <a:ext cx="576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charset="0"/>
                <a:ea typeface="ＭＳ Ｐゴシック" charset="0"/>
                <a:cs typeface="Arial" charset="0"/>
              </a:endParaRPr>
            </a:p>
          </p:txBody>
        </p:sp>
        <p:sp>
          <p:nvSpPr>
            <p:cNvPr id="10280" name="Line 16"/>
            <p:cNvSpPr>
              <a:spLocks noChangeShapeType="1"/>
            </p:cNvSpPr>
            <p:nvPr/>
          </p:nvSpPr>
          <p:spPr bwMode="auto">
            <a:xfrm>
              <a:off x="0" y="2167"/>
              <a:ext cx="576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charset="0"/>
                <a:ea typeface="ＭＳ Ｐゴシック" charset="0"/>
                <a:cs typeface="Arial" charset="0"/>
              </a:endParaRPr>
            </a:p>
          </p:txBody>
        </p:sp>
        <p:sp>
          <p:nvSpPr>
            <p:cNvPr id="10281" name="Line 17"/>
            <p:cNvSpPr>
              <a:spLocks noChangeShapeType="1"/>
            </p:cNvSpPr>
            <p:nvPr/>
          </p:nvSpPr>
          <p:spPr bwMode="auto">
            <a:xfrm>
              <a:off x="0" y="2888"/>
              <a:ext cx="576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charset="0"/>
                <a:ea typeface="ＭＳ Ｐゴシック" charset="0"/>
                <a:cs typeface="Arial" charset="0"/>
              </a:endParaRPr>
            </a:p>
          </p:txBody>
        </p:sp>
        <p:sp>
          <p:nvSpPr>
            <p:cNvPr id="10282" name="Line 29"/>
            <p:cNvSpPr>
              <a:spLocks noChangeShapeType="1"/>
            </p:cNvSpPr>
            <p:nvPr/>
          </p:nvSpPr>
          <p:spPr bwMode="auto">
            <a:xfrm>
              <a:off x="0" y="3611"/>
              <a:ext cx="576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charset="0"/>
                <a:ea typeface="ＭＳ Ｐゴシック" charset="0"/>
                <a:cs typeface="Arial" charset="0"/>
              </a:endParaRPr>
            </a:p>
          </p:txBody>
        </p:sp>
      </p:grpSp>
      <p:sp>
        <p:nvSpPr>
          <p:cNvPr id="3105" name="Text Box 33"/>
          <p:cNvSpPr txBox="1">
            <a:spLocks noChangeArrowheads="1"/>
          </p:cNvSpPr>
          <p:nvPr/>
        </p:nvSpPr>
        <p:spPr bwMode="auto">
          <a:xfrm>
            <a:off x="0" y="-4763"/>
            <a:ext cx="1905000" cy="954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r>
              <a:rPr lang="en-US" sz="2800" b="1">
                <a:effectLst>
                  <a:outerShdw blurRad="38100" dist="38100" dir="2700000" algn="tl">
                    <a:srgbClr val="C0C0C0"/>
                  </a:outerShdw>
                </a:effectLst>
                <a:latin typeface="Arial Narrow" pitchFamily="34" charset="0"/>
              </a:rPr>
              <a:t>Overarching Habits</a:t>
            </a:r>
          </a:p>
        </p:txBody>
      </p:sp>
      <p:sp>
        <p:nvSpPr>
          <p:cNvPr id="3106" name="Text Box 34"/>
          <p:cNvSpPr txBox="1">
            <a:spLocks noChangeArrowheads="1"/>
          </p:cNvSpPr>
          <p:nvPr/>
        </p:nvSpPr>
        <p:spPr bwMode="auto">
          <a:xfrm>
            <a:off x="1828800" y="-4763"/>
            <a:ext cx="1905000" cy="954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r>
              <a:rPr lang="en-US" sz="2800" b="1">
                <a:effectLst>
                  <a:outerShdw blurRad="38100" dist="38100" dir="2700000" algn="tl">
                    <a:srgbClr val="C0C0C0"/>
                  </a:outerShdw>
                </a:effectLst>
                <a:latin typeface="Arial Narrow" pitchFamily="34" charset="0"/>
              </a:rPr>
              <a:t>Reasoning/ Explaining</a:t>
            </a:r>
          </a:p>
        </p:txBody>
      </p:sp>
      <p:sp>
        <p:nvSpPr>
          <p:cNvPr id="3107" name="Text Box 35"/>
          <p:cNvSpPr txBox="1">
            <a:spLocks noChangeArrowheads="1"/>
          </p:cNvSpPr>
          <p:nvPr/>
        </p:nvSpPr>
        <p:spPr bwMode="auto">
          <a:xfrm>
            <a:off x="3657600" y="-4763"/>
            <a:ext cx="1905000" cy="954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r>
              <a:rPr lang="en-US" sz="2800" b="1">
                <a:effectLst>
                  <a:outerShdw blurRad="38100" dist="38100" dir="2700000" algn="tl">
                    <a:srgbClr val="C0C0C0"/>
                  </a:outerShdw>
                </a:effectLst>
                <a:latin typeface="Arial Narrow" pitchFamily="34" charset="0"/>
              </a:rPr>
              <a:t>Modeling/ Using Tools</a:t>
            </a:r>
          </a:p>
        </p:txBody>
      </p:sp>
      <p:sp>
        <p:nvSpPr>
          <p:cNvPr id="3108" name="Text Box 36"/>
          <p:cNvSpPr txBox="1">
            <a:spLocks noChangeArrowheads="1"/>
          </p:cNvSpPr>
          <p:nvPr/>
        </p:nvSpPr>
        <p:spPr bwMode="auto">
          <a:xfrm>
            <a:off x="5486400" y="57150"/>
            <a:ext cx="1905000" cy="83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r>
              <a:rPr lang="en-US" b="1">
                <a:effectLst>
                  <a:outerShdw blurRad="38100" dist="38100" dir="2700000" algn="tl">
                    <a:srgbClr val="C0C0C0"/>
                  </a:outerShdw>
                </a:effectLst>
                <a:latin typeface="Arial Narrow" pitchFamily="34" charset="0"/>
              </a:rPr>
              <a:t>Structure/ Generalizing</a:t>
            </a:r>
          </a:p>
        </p:txBody>
      </p:sp>
      <p:sp>
        <p:nvSpPr>
          <p:cNvPr id="3109" name="Text Box 37"/>
          <p:cNvSpPr txBox="1">
            <a:spLocks noChangeArrowheads="1"/>
          </p:cNvSpPr>
          <p:nvPr/>
        </p:nvSpPr>
        <p:spPr bwMode="auto">
          <a:xfrm>
            <a:off x="7239000" y="212725"/>
            <a:ext cx="19050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r>
              <a:rPr lang="en-US" sz="2800" b="1">
                <a:effectLst>
                  <a:outerShdw blurRad="38100" dist="38100" dir="2700000" algn="tl">
                    <a:srgbClr val="C0C0C0"/>
                  </a:outerShdw>
                </a:effectLst>
                <a:latin typeface="Arial Narrow" pitchFamily="34" charset="0"/>
              </a:rPr>
              <a:t>SMP 500</a:t>
            </a:r>
          </a:p>
        </p:txBody>
      </p:sp>
      <p:sp>
        <p:nvSpPr>
          <p:cNvPr id="3110" name="Text Box 38"/>
          <p:cNvSpPr txBox="1">
            <a:spLocks noChangeArrowheads="1"/>
          </p:cNvSpPr>
          <p:nvPr/>
        </p:nvSpPr>
        <p:spPr bwMode="auto">
          <a:xfrm>
            <a:off x="0" y="1371600"/>
            <a:ext cx="1828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n-US" sz="3600" b="1" dirty="0">
                <a:effectLst>
                  <a:outerShdw blurRad="38100" dist="38100" dir="2700000" algn="tl">
                    <a:srgbClr val="000000"/>
                  </a:outerShdw>
                </a:effectLst>
                <a:latin typeface="Arial Narrow" pitchFamily="34" charset="0"/>
                <a:ea typeface="+mn-ea"/>
                <a:cs typeface="Arial" pitchFamily="34" charset="0"/>
                <a:hlinkClick r:id="rId3" action="ppaction://hlinksldjump"/>
              </a:rPr>
              <a:t>$100</a:t>
            </a:r>
            <a:endParaRPr lang="en-US" sz="3600" b="1" dirty="0">
              <a:effectLst>
                <a:outerShdw blurRad="38100" dist="38100" dir="2700000" algn="tl">
                  <a:srgbClr val="000000"/>
                </a:outerShdw>
              </a:effectLst>
              <a:latin typeface="Arial Narrow" pitchFamily="34" charset="0"/>
              <a:ea typeface="+mn-ea"/>
              <a:cs typeface="Arial" pitchFamily="34" charset="0"/>
            </a:endParaRPr>
          </a:p>
        </p:txBody>
      </p:sp>
      <p:sp>
        <p:nvSpPr>
          <p:cNvPr id="3111" name="Text Box 39"/>
          <p:cNvSpPr txBox="1">
            <a:spLocks noChangeArrowheads="1"/>
          </p:cNvSpPr>
          <p:nvPr/>
        </p:nvSpPr>
        <p:spPr bwMode="auto">
          <a:xfrm>
            <a:off x="1905000" y="1371600"/>
            <a:ext cx="1828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n-US" sz="3600" b="1" dirty="0">
                <a:effectLst>
                  <a:outerShdw blurRad="38100" dist="38100" dir="2700000" algn="tl">
                    <a:srgbClr val="000000"/>
                  </a:outerShdw>
                </a:effectLst>
                <a:latin typeface="Arial Narrow" pitchFamily="34" charset="0"/>
                <a:ea typeface="+mn-ea"/>
                <a:cs typeface="Arial" pitchFamily="34" charset="0"/>
                <a:hlinkClick r:id="rId4" action="ppaction://hlinksldjump"/>
              </a:rPr>
              <a:t>$100</a:t>
            </a:r>
            <a:endParaRPr lang="en-US" sz="3600" b="1" dirty="0">
              <a:effectLst>
                <a:outerShdw blurRad="38100" dist="38100" dir="2700000" algn="tl">
                  <a:srgbClr val="000000"/>
                </a:outerShdw>
              </a:effectLst>
              <a:latin typeface="Arial Narrow" pitchFamily="34" charset="0"/>
              <a:ea typeface="+mn-ea"/>
              <a:cs typeface="Arial" pitchFamily="34" charset="0"/>
            </a:endParaRPr>
          </a:p>
        </p:txBody>
      </p:sp>
      <p:sp>
        <p:nvSpPr>
          <p:cNvPr id="3112" name="Text Box 40"/>
          <p:cNvSpPr txBox="1">
            <a:spLocks noChangeArrowheads="1"/>
          </p:cNvSpPr>
          <p:nvPr/>
        </p:nvSpPr>
        <p:spPr bwMode="auto">
          <a:xfrm>
            <a:off x="3733800" y="1371600"/>
            <a:ext cx="1828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n-US" sz="3600" b="1" dirty="0">
                <a:effectLst>
                  <a:outerShdw blurRad="38100" dist="38100" dir="2700000" algn="tl">
                    <a:srgbClr val="000000"/>
                  </a:outerShdw>
                </a:effectLst>
                <a:latin typeface="Arial Narrow" pitchFamily="34" charset="0"/>
                <a:ea typeface="+mn-ea"/>
                <a:cs typeface="Arial" pitchFamily="34" charset="0"/>
                <a:hlinkClick r:id="rId5" action="ppaction://hlinksldjump"/>
              </a:rPr>
              <a:t>$100</a:t>
            </a:r>
            <a:endParaRPr lang="en-US" sz="3600" b="1" dirty="0">
              <a:effectLst>
                <a:outerShdw blurRad="38100" dist="38100" dir="2700000" algn="tl">
                  <a:srgbClr val="000000"/>
                </a:outerShdw>
              </a:effectLst>
              <a:latin typeface="Arial Narrow" pitchFamily="34" charset="0"/>
              <a:ea typeface="+mn-ea"/>
              <a:cs typeface="Arial" pitchFamily="34" charset="0"/>
            </a:endParaRPr>
          </a:p>
        </p:txBody>
      </p:sp>
      <p:sp>
        <p:nvSpPr>
          <p:cNvPr id="3113" name="Text Box 41"/>
          <p:cNvSpPr txBox="1">
            <a:spLocks noChangeArrowheads="1"/>
          </p:cNvSpPr>
          <p:nvPr/>
        </p:nvSpPr>
        <p:spPr bwMode="auto">
          <a:xfrm>
            <a:off x="5486400" y="1371600"/>
            <a:ext cx="1828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n-US" sz="3600" b="1" dirty="0">
                <a:effectLst>
                  <a:outerShdw blurRad="38100" dist="38100" dir="2700000" algn="tl">
                    <a:srgbClr val="000000"/>
                  </a:outerShdw>
                </a:effectLst>
                <a:latin typeface="Arial Narrow" pitchFamily="34" charset="0"/>
                <a:ea typeface="+mn-ea"/>
                <a:cs typeface="Arial" pitchFamily="34" charset="0"/>
                <a:hlinkClick r:id="rId6" action="ppaction://hlinksldjump"/>
              </a:rPr>
              <a:t>$100</a:t>
            </a:r>
            <a:endParaRPr lang="en-US" sz="3600" b="1" dirty="0">
              <a:effectLst>
                <a:outerShdw blurRad="38100" dist="38100" dir="2700000" algn="tl">
                  <a:srgbClr val="000000"/>
                </a:outerShdw>
              </a:effectLst>
              <a:latin typeface="Arial Narrow" pitchFamily="34" charset="0"/>
              <a:ea typeface="+mn-ea"/>
              <a:cs typeface="Arial" pitchFamily="34" charset="0"/>
            </a:endParaRPr>
          </a:p>
        </p:txBody>
      </p:sp>
      <p:sp>
        <p:nvSpPr>
          <p:cNvPr id="3114" name="Text Box 42"/>
          <p:cNvSpPr txBox="1">
            <a:spLocks noChangeArrowheads="1"/>
          </p:cNvSpPr>
          <p:nvPr/>
        </p:nvSpPr>
        <p:spPr bwMode="auto">
          <a:xfrm>
            <a:off x="7315200" y="1371600"/>
            <a:ext cx="1828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n-US" sz="3600" b="1" dirty="0">
                <a:effectLst>
                  <a:outerShdw blurRad="38100" dist="38100" dir="2700000" algn="tl">
                    <a:srgbClr val="000000"/>
                  </a:outerShdw>
                </a:effectLst>
                <a:latin typeface="Arial Narrow" pitchFamily="34" charset="0"/>
                <a:ea typeface="+mn-ea"/>
                <a:cs typeface="Arial" pitchFamily="34" charset="0"/>
                <a:hlinkClick r:id="rId7" action="ppaction://hlinksldjump"/>
              </a:rPr>
              <a:t>$100</a:t>
            </a:r>
            <a:endParaRPr lang="en-US" sz="3600" b="1" dirty="0">
              <a:effectLst>
                <a:outerShdw blurRad="38100" dist="38100" dir="2700000" algn="tl">
                  <a:srgbClr val="000000"/>
                </a:outerShdw>
              </a:effectLst>
              <a:latin typeface="Arial Narrow" pitchFamily="34" charset="0"/>
              <a:ea typeface="+mn-ea"/>
              <a:cs typeface="Arial" pitchFamily="34" charset="0"/>
            </a:endParaRPr>
          </a:p>
        </p:txBody>
      </p:sp>
      <p:sp>
        <p:nvSpPr>
          <p:cNvPr id="3117" name="Text Box 45"/>
          <p:cNvSpPr txBox="1">
            <a:spLocks noChangeArrowheads="1"/>
          </p:cNvSpPr>
          <p:nvPr/>
        </p:nvSpPr>
        <p:spPr bwMode="auto">
          <a:xfrm>
            <a:off x="0" y="3657600"/>
            <a:ext cx="1828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n-US" sz="3600" b="1" dirty="0">
                <a:effectLst>
                  <a:outerShdw blurRad="38100" dist="38100" dir="2700000" algn="tl">
                    <a:srgbClr val="000000"/>
                  </a:outerShdw>
                </a:effectLst>
                <a:latin typeface="Arial Narrow" pitchFamily="34" charset="0"/>
                <a:ea typeface="+mn-ea"/>
                <a:cs typeface="Arial" pitchFamily="34" charset="0"/>
                <a:hlinkClick r:id="rId8" action="ppaction://hlinksldjump"/>
              </a:rPr>
              <a:t>$300</a:t>
            </a:r>
            <a:endParaRPr lang="en-US" sz="3600" b="1" dirty="0">
              <a:effectLst>
                <a:outerShdw blurRad="38100" dist="38100" dir="2700000" algn="tl">
                  <a:srgbClr val="000000"/>
                </a:outerShdw>
              </a:effectLst>
              <a:latin typeface="Arial Narrow" pitchFamily="34" charset="0"/>
              <a:ea typeface="+mn-ea"/>
              <a:cs typeface="Arial" pitchFamily="34" charset="0"/>
            </a:endParaRPr>
          </a:p>
        </p:txBody>
      </p:sp>
      <p:sp>
        <p:nvSpPr>
          <p:cNvPr id="3118" name="Text Box 46"/>
          <p:cNvSpPr txBox="1">
            <a:spLocks noChangeArrowheads="1"/>
          </p:cNvSpPr>
          <p:nvPr/>
        </p:nvSpPr>
        <p:spPr bwMode="auto">
          <a:xfrm>
            <a:off x="1905000" y="3657600"/>
            <a:ext cx="1828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n-US" sz="3600" b="1" dirty="0">
                <a:effectLst>
                  <a:outerShdw blurRad="38100" dist="38100" dir="2700000" algn="tl">
                    <a:srgbClr val="000000"/>
                  </a:outerShdw>
                </a:effectLst>
                <a:latin typeface="Arial Narrow" pitchFamily="34" charset="0"/>
                <a:ea typeface="+mn-ea"/>
                <a:cs typeface="Arial" pitchFamily="34" charset="0"/>
                <a:hlinkClick r:id="rId9" action="ppaction://hlinksldjump"/>
              </a:rPr>
              <a:t>$300</a:t>
            </a:r>
            <a:endParaRPr lang="en-US" sz="3600" b="1" dirty="0">
              <a:effectLst>
                <a:outerShdw blurRad="38100" dist="38100" dir="2700000" algn="tl">
                  <a:srgbClr val="000000"/>
                </a:outerShdw>
              </a:effectLst>
              <a:latin typeface="Arial Narrow" pitchFamily="34" charset="0"/>
              <a:ea typeface="+mn-ea"/>
              <a:cs typeface="Arial" pitchFamily="34" charset="0"/>
            </a:endParaRPr>
          </a:p>
        </p:txBody>
      </p:sp>
      <p:sp>
        <p:nvSpPr>
          <p:cNvPr id="3119" name="Text Box 47"/>
          <p:cNvSpPr txBox="1">
            <a:spLocks noChangeArrowheads="1"/>
          </p:cNvSpPr>
          <p:nvPr/>
        </p:nvSpPr>
        <p:spPr bwMode="auto">
          <a:xfrm>
            <a:off x="3733800" y="3657600"/>
            <a:ext cx="1828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n-US" sz="3600" b="1" dirty="0">
                <a:effectLst>
                  <a:outerShdw blurRad="38100" dist="38100" dir="2700000" algn="tl">
                    <a:srgbClr val="000000"/>
                  </a:outerShdw>
                </a:effectLst>
                <a:latin typeface="Arial Narrow" pitchFamily="34" charset="0"/>
                <a:ea typeface="+mn-ea"/>
                <a:cs typeface="Arial" pitchFamily="34" charset="0"/>
                <a:hlinkClick r:id="rId10" action="ppaction://hlinksldjump"/>
              </a:rPr>
              <a:t>$300</a:t>
            </a:r>
            <a:endParaRPr lang="en-US" sz="3600" b="1" dirty="0">
              <a:effectLst>
                <a:outerShdw blurRad="38100" dist="38100" dir="2700000" algn="tl">
                  <a:srgbClr val="000000"/>
                </a:outerShdw>
              </a:effectLst>
              <a:latin typeface="Arial Narrow" pitchFamily="34" charset="0"/>
              <a:ea typeface="+mn-ea"/>
              <a:cs typeface="Arial" pitchFamily="34" charset="0"/>
            </a:endParaRPr>
          </a:p>
        </p:txBody>
      </p:sp>
      <p:sp>
        <p:nvSpPr>
          <p:cNvPr id="3120" name="Text Box 48"/>
          <p:cNvSpPr txBox="1">
            <a:spLocks noChangeArrowheads="1"/>
          </p:cNvSpPr>
          <p:nvPr/>
        </p:nvSpPr>
        <p:spPr bwMode="auto">
          <a:xfrm>
            <a:off x="5486400" y="3657600"/>
            <a:ext cx="1828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n-US" sz="3600" b="1" dirty="0">
                <a:effectLst>
                  <a:outerShdw blurRad="38100" dist="38100" dir="2700000" algn="tl">
                    <a:srgbClr val="000000"/>
                  </a:outerShdw>
                </a:effectLst>
                <a:latin typeface="Arial Narrow" pitchFamily="34" charset="0"/>
                <a:ea typeface="+mn-ea"/>
                <a:cs typeface="Arial" pitchFamily="34" charset="0"/>
                <a:hlinkClick r:id="rId11" action="ppaction://hlinksldjump"/>
              </a:rPr>
              <a:t>$300</a:t>
            </a:r>
            <a:endParaRPr lang="en-US" sz="3600" b="1" dirty="0">
              <a:effectLst>
                <a:outerShdw blurRad="38100" dist="38100" dir="2700000" algn="tl">
                  <a:srgbClr val="000000"/>
                </a:outerShdw>
              </a:effectLst>
              <a:latin typeface="Arial Narrow" pitchFamily="34" charset="0"/>
              <a:ea typeface="+mn-ea"/>
              <a:cs typeface="Arial" pitchFamily="34" charset="0"/>
            </a:endParaRPr>
          </a:p>
        </p:txBody>
      </p:sp>
      <p:sp>
        <p:nvSpPr>
          <p:cNvPr id="3121" name="Text Box 49"/>
          <p:cNvSpPr txBox="1">
            <a:spLocks noChangeArrowheads="1"/>
          </p:cNvSpPr>
          <p:nvPr/>
        </p:nvSpPr>
        <p:spPr bwMode="auto">
          <a:xfrm>
            <a:off x="7315200" y="3657600"/>
            <a:ext cx="1828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n-US" sz="3600" b="1" dirty="0">
                <a:effectLst>
                  <a:outerShdw blurRad="38100" dist="38100" dir="2700000" algn="tl">
                    <a:srgbClr val="000000"/>
                  </a:outerShdw>
                </a:effectLst>
                <a:latin typeface="Arial Narrow" pitchFamily="34" charset="0"/>
                <a:ea typeface="+mn-ea"/>
                <a:cs typeface="Arial" pitchFamily="34" charset="0"/>
                <a:hlinkClick r:id="rId12" action="ppaction://hlinksldjump"/>
              </a:rPr>
              <a:t>$300</a:t>
            </a:r>
            <a:endParaRPr lang="en-US" sz="3600" b="1" dirty="0">
              <a:effectLst>
                <a:outerShdw blurRad="38100" dist="38100" dir="2700000" algn="tl">
                  <a:srgbClr val="000000"/>
                </a:outerShdw>
              </a:effectLst>
              <a:latin typeface="Arial Narrow" pitchFamily="34" charset="0"/>
              <a:ea typeface="+mn-ea"/>
              <a:cs typeface="Arial" pitchFamily="34" charset="0"/>
            </a:endParaRPr>
          </a:p>
        </p:txBody>
      </p:sp>
      <p:sp>
        <p:nvSpPr>
          <p:cNvPr id="3122" name="Text Box 50"/>
          <p:cNvSpPr txBox="1">
            <a:spLocks noChangeArrowheads="1"/>
          </p:cNvSpPr>
          <p:nvPr/>
        </p:nvSpPr>
        <p:spPr bwMode="auto">
          <a:xfrm>
            <a:off x="0" y="2514600"/>
            <a:ext cx="1828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n-US" sz="3600" b="1" dirty="0">
                <a:effectLst>
                  <a:outerShdw blurRad="38100" dist="38100" dir="2700000" algn="tl">
                    <a:srgbClr val="000000"/>
                  </a:outerShdw>
                </a:effectLst>
                <a:latin typeface="Arial Narrow" pitchFamily="34" charset="0"/>
                <a:ea typeface="+mn-ea"/>
                <a:cs typeface="Arial" pitchFamily="34" charset="0"/>
                <a:hlinkClick r:id="rId13" action="ppaction://hlinksldjump"/>
              </a:rPr>
              <a:t>$200</a:t>
            </a:r>
            <a:endParaRPr lang="en-US" sz="3600" b="1" dirty="0">
              <a:effectLst>
                <a:outerShdw blurRad="38100" dist="38100" dir="2700000" algn="tl">
                  <a:srgbClr val="000000"/>
                </a:outerShdw>
              </a:effectLst>
              <a:latin typeface="Arial Narrow" pitchFamily="34" charset="0"/>
              <a:ea typeface="+mn-ea"/>
              <a:cs typeface="Arial" pitchFamily="34" charset="0"/>
            </a:endParaRPr>
          </a:p>
        </p:txBody>
      </p:sp>
      <p:sp>
        <p:nvSpPr>
          <p:cNvPr id="3123" name="Text Box 51"/>
          <p:cNvSpPr txBox="1">
            <a:spLocks noChangeArrowheads="1"/>
          </p:cNvSpPr>
          <p:nvPr/>
        </p:nvSpPr>
        <p:spPr bwMode="auto">
          <a:xfrm>
            <a:off x="1905000" y="2514600"/>
            <a:ext cx="1828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n-US" sz="3600" b="1" dirty="0">
                <a:effectLst>
                  <a:outerShdw blurRad="38100" dist="38100" dir="2700000" algn="tl">
                    <a:srgbClr val="000000"/>
                  </a:outerShdw>
                </a:effectLst>
                <a:latin typeface="Arial Narrow" pitchFamily="34" charset="0"/>
                <a:ea typeface="+mn-ea"/>
                <a:cs typeface="Arial" pitchFamily="34" charset="0"/>
                <a:hlinkClick r:id="rId14" action="ppaction://hlinksldjump"/>
              </a:rPr>
              <a:t>$200</a:t>
            </a:r>
            <a:endParaRPr lang="en-US" sz="3600" b="1" dirty="0">
              <a:effectLst>
                <a:outerShdw blurRad="38100" dist="38100" dir="2700000" algn="tl">
                  <a:srgbClr val="000000"/>
                </a:outerShdw>
              </a:effectLst>
              <a:latin typeface="Arial Narrow" pitchFamily="34" charset="0"/>
              <a:ea typeface="+mn-ea"/>
              <a:cs typeface="Arial" pitchFamily="34" charset="0"/>
            </a:endParaRPr>
          </a:p>
        </p:txBody>
      </p:sp>
      <p:sp>
        <p:nvSpPr>
          <p:cNvPr id="3124" name="Text Box 52"/>
          <p:cNvSpPr txBox="1">
            <a:spLocks noChangeArrowheads="1"/>
          </p:cNvSpPr>
          <p:nvPr/>
        </p:nvSpPr>
        <p:spPr bwMode="auto">
          <a:xfrm>
            <a:off x="3733800" y="2514600"/>
            <a:ext cx="1828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n-US" sz="3600" b="1" dirty="0">
                <a:effectLst>
                  <a:outerShdw blurRad="38100" dist="38100" dir="2700000" algn="tl">
                    <a:srgbClr val="000000"/>
                  </a:outerShdw>
                </a:effectLst>
                <a:latin typeface="Arial Narrow" pitchFamily="34" charset="0"/>
                <a:ea typeface="+mn-ea"/>
                <a:cs typeface="Arial" pitchFamily="34" charset="0"/>
                <a:hlinkClick r:id="rId15" action="ppaction://hlinksldjump"/>
              </a:rPr>
              <a:t>$200</a:t>
            </a:r>
            <a:endParaRPr lang="en-US" sz="3600" b="1" dirty="0">
              <a:effectLst>
                <a:outerShdw blurRad="38100" dist="38100" dir="2700000" algn="tl">
                  <a:srgbClr val="000000"/>
                </a:outerShdw>
              </a:effectLst>
              <a:latin typeface="Arial Narrow" pitchFamily="34" charset="0"/>
              <a:ea typeface="+mn-ea"/>
              <a:cs typeface="Arial" pitchFamily="34" charset="0"/>
            </a:endParaRPr>
          </a:p>
        </p:txBody>
      </p:sp>
      <p:sp>
        <p:nvSpPr>
          <p:cNvPr id="3125" name="Text Box 53"/>
          <p:cNvSpPr txBox="1">
            <a:spLocks noChangeArrowheads="1"/>
          </p:cNvSpPr>
          <p:nvPr/>
        </p:nvSpPr>
        <p:spPr bwMode="auto">
          <a:xfrm>
            <a:off x="5486400" y="2514600"/>
            <a:ext cx="1828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n-US" sz="3600" b="1" dirty="0">
                <a:effectLst>
                  <a:outerShdw blurRad="38100" dist="38100" dir="2700000" algn="tl">
                    <a:srgbClr val="000000"/>
                  </a:outerShdw>
                </a:effectLst>
                <a:latin typeface="Arial Narrow" pitchFamily="34" charset="0"/>
                <a:ea typeface="+mn-ea"/>
                <a:cs typeface="Arial" pitchFamily="34" charset="0"/>
                <a:hlinkClick r:id="rId16" action="ppaction://hlinksldjump"/>
              </a:rPr>
              <a:t>$200</a:t>
            </a:r>
            <a:endParaRPr lang="en-US" sz="3600" b="1" dirty="0">
              <a:effectLst>
                <a:outerShdw blurRad="38100" dist="38100" dir="2700000" algn="tl">
                  <a:srgbClr val="000000"/>
                </a:outerShdw>
              </a:effectLst>
              <a:latin typeface="Arial Narrow" pitchFamily="34" charset="0"/>
              <a:ea typeface="+mn-ea"/>
              <a:cs typeface="Arial" pitchFamily="34" charset="0"/>
            </a:endParaRPr>
          </a:p>
        </p:txBody>
      </p:sp>
      <p:sp>
        <p:nvSpPr>
          <p:cNvPr id="3126" name="Text Box 54"/>
          <p:cNvSpPr txBox="1">
            <a:spLocks noChangeArrowheads="1"/>
          </p:cNvSpPr>
          <p:nvPr/>
        </p:nvSpPr>
        <p:spPr bwMode="auto">
          <a:xfrm>
            <a:off x="7315200" y="2514600"/>
            <a:ext cx="1828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n-US" sz="3600" b="1" dirty="0">
                <a:effectLst>
                  <a:outerShdw blurRad="38100" dist="38100" dir="2700000" algn="tl">
                    <a:srgbClr val="000000"/>
                  </a:outerShdw>
                </a:effectLst>
                <a:latin typeface="Arial Narrow" pitchFamily="34" charset="0"/>
                <a:ea typeface="+mn-ea"/>
                <a:cs typeface="Arial" pitchFamily="34" charset="0"/>
                <a:hlinkClick r:id="rId17" action="ppaction://hlinksldjump"/>
              </a:rPr>
              <a:t>$200</a:t>
            </a:r>
            <a:endParaRPr lang="en-US" sz="3600" b="1" dirty="0">
              <a:effectLst>
                <a:outerShdw blurRad="38100" dist="38100" dir="2700000" algn="tl">
                  <a:srgbClr val="000000"/>
                </a:outerShdw>
              </a:effectLst>
              <a:latin typeface="Arial Narrow" pitchFamily="34" charset="0"/>
              <a:ea typeface="+mn-ea"/>
              <a:cs typeface="Arial" pitchFamily="34" charset="0"/>
            </a:endParaRPr>
          </a:p>
        </p:txBody>
      </p:sp>
      <p:sp>
        <p:nvSpPr>
          <p:cNvPr id="3127" name="Text Box 55"/>
          <p:cNvSpPr txBox="1">
            <a:spLocks noChangeArrowheads="1"/>
          </p:cNvSpPr>
          <p:nvPr/>
        </p:nvSpPr>
        <p:spPr bwMode="auto">
          <a:xfrm>
            <a:off x="0" y="4800600"/>
            <a:ext cx="1828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n-US" sz="3600" b="1" dirty="0">
                <a:effectLst>
                  <a:outerShdw blurRad="38100" dist="38100" dir="2700000" algn="tl">
                    <a:srgbClr val="000000"/>
                  </a:outerShdw>
                </a:effectLst>
                <a:latin typeface="Arial Narrow" pitchFamily="34" charset="0"/>
                <a:ea typeface="+mn-ea"/>
                <a:cs typeface="Arial" pitchFamily="34" charset="0"/>
                <a:hlinkClick r:id="rId18" action="ppaction://hlinksldjump"/>
              </a:rPr>
              <a:t>$400</a:t>
            </a:r>
            <a:endParaRPr lang="en-US" sz="3600" b="1" dirty="0">
              <a:effectLst>
                <a:outerShdw blurRad="38100" dist="38100" dir="2700000" algn="tl">
                  <a:srgbClr val="000000"/>
                </a:outerShdw>
              </a:effectLst>
              <a:latin typeface="Arial Narrow" pitchFamily="34" charset="0"/>
              <a:ea typeface="+mn-ea"/>
              <a:cs typeface="Arial" pitchFamily="34" charset="0"/>
            </a:endParaRPr>
          </a:p>
        </p:txBody>
      </p:sp>
      <p:sp>
        <p:nvSpPr>
          <p:cNvPr id="3128" name="Text Box 56"/>
          <p:cNvSpPr txBox="1">
            <a:spLocks noChangeArrowheads="1"/>
          </p:cNvSpPr>
          <p:nvPr/>
        </p:nvSpPr>
        <p:spPr bwMode="auto">
          <a:xfrm>
            <a:off x="1905000" y="4800600"/>
            <a:ext cx="1828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n-US" sz="3600" b="1" dirty="0">
                <a:effectLst>
                  <a:outerShdw blurRad="38100" dist="38100" dir="2700000" algn="tl">
                    <a:srgbClr val="000000"/>
                  </a:outerShdw>
                </a:effectLst>
                <a:latin typeface="Arial Narrow" pitchFamily="34" charset="0"/>
                <a:ea typeface="+mn-ea"/>
                <a:cs typeface="Arial" pitchFamily="34" charset="0"/>
                <a:hlinkClick r:id="rId19" action="ppaction://hlinksldjump"/>
              </a:rPr>
              <a:t>$400</a:t>
            </a:r>
            <a:endParaRPr lang="en-US" sz="3600" b="1" dirty="0">
              <a:effectLst>
                <a:outerShdw blurRad="38100" dist="38100" dir="2700000" algn="tl">
                  <a:srgbClr val="000000"/>
                </a:outerShdw>
              </a:effectLst>
              <a:latin typeface="Arial Narrow" pitchFamily="34" charset="0"/>
              <a:ea typeface="+mn-ea"/>
              <a:cs typeface="Arial" pitchFamily="34" charset="0"/>
            </a:endParaRPr>
          </a:p>
        </p:txBody>
      </p:sp>
      <p:sp>
        <p:nvSpPr>
          <p:cNvPr id="3129" name="Text Box 57"/>
          <p:cNvSpPr txBox="1">
            <a:spLocks noChangeArrowheads="1"/>
          </p:cNvSpPr>
          <p:nvPr/>
        </p:nvSpPr>
        <p:spPr bwMode="auto">
          <a:xfrm>
            <a:off x="3733800" y="4800600"/>
            <a:ext cx="1828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n-US" sz="3600" b="1" dirty="0">
                <a:effectLst>
                  <a:outerShdw blurRad="38100" dist="38100" dir="2700000" algn="tl">
                    <a:srgbClr val="000000"/>
                  </a:outerShdw>
                </a:effectLst>
                <a:latin typeface="Arial Narrow" pitchFamily="34" charset="0"/>
                <a:ea typeface="+mn-ea"/>
                <a:cs typeface="Arial" pitchFamily="34" charset="0"/>
                <a:hlinkClick r:id="rId20" action="ppaction://hlinksldjump"/>
              </a:rPr>
              <a:t>$400</a:t>
            </a:r>
            <a:endParaRPr lang="en-US" sz="3600" b="1" dirty="0">
              <a:effectLst>
                <a:outerShdw blurRad="38100" dist="38100" dir="2700000" algn="tl">
                  <a:srgbClr val="000000"/>
                </a:outerShdw>
              </a:effectLst>
              <a:latin typeface="Arial Narrow" pitchFamily="34" charset="0"/>
              <a:ea typeface="+mn-ea"/>
              <a:cs typeface="Arial" pitchFamily="34" charset="0"/>
            </a:endParaRPr>
          </a:p>
        </p:txBody>
      </p:sp>
      <p:sp>
        <p:nvSpPr>
          <p:cNvPr id="3130" name="Text Box 58"/>
          <p:cNvSpPr txBox="1">
            <a:spLocks noChangeArrowheads="1"/>
          </p:cNvSpPr>
          <p:nvPr/>
        </p:nvSpPr>
        <p:spPr bwMode="auto">
          <a:xfrm>
            <a:off x="5486400" y="4800600"/>
            <a:ext cx="1828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n-US" sz="3600" b="1" dirty="0">
                <a:effectLst>
                  <a:outerShdw blurRad="38100" dist="38100" dir="2700000" algn="tl">
                    <a:srgbClr val="000000"/>
                  </a:outerShdw>
                </a:effectLst>
                <a:latin typeface="Arial Narrow" pitchFamily="34" charset="0"/>
                <a:ea typeface="+mn-ea"/>
                <a:cs typeface="Arial" pitchFamily="34" charset="0"/>
                <a:hlinkClick r:id="rId21" action="ppaction://hlinksldjump"/>
              </a:rPr>
              <a:t>$400</a:t>
            </a:r>
            <a:endParaRPr lang="en-US" sz="3600" b="1" dirty="0">
              <a:effectLst>
                <a:outerShdw blurRad="38100" dist="38100" dir="2700000" algn="tl">
                  <a:srgbClr val="000000"/>
                </a:outerShdw>
              </a:effectLst>
              <a:latin typeface="Arial Narrow" pitchFamily="34" charset="0"/>
              <a:ea typeface="+mn-ea"/>
              <a:cs typeface="Arial" pitchFamily="34" charset="0"/>
            </a:endParaRPr>
          </a:p>
        </p:txBody>
      </p:sp>
      <p:sp>
        <p:nvSpPr>
          <p:cNvPr id="3131" name="Text Box 59"/>
          <p:cNvSpPr txBox="1">
            <a:spLocks noChangeArrowheads="1"/>
          </p:cNvSpPr>
          <p:nvPr/>
        </p:nvSpPr>
        <p:spPr bwMode="auto">
          <a:xfrm>
            <a:off x="7315200" y="4800600"/>
            <a:ext cx="1828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n-US" sz="3600" b="1" dirty="0">
                <a:effectLst>
                  <a:outerShdw blurRad="38100" dist="38100" dir="2700000" algn="tl">
                    <a:srgbClr val="000000"/>
                  </a:outerShdw>
                </a:effectLst>
                <a:latin typeface="Arial Narrow" pitchFamily="34" charset="0"/>
                <a:ea typeface="+mn-ea"/>
                <a:cs typeface="Arial" pitchFamily="34" charset="0"/>
                <a:hlinkClick r:id="rId22" action="ppaction://hlinksldjump"/>
              </a:rPr>
              <a:t>$400</a:t>
            </a:r>
            <a:endParaRPr lang="en-US" sz="3600" b="1" dirty="0">
              <a:effectLst>
                <a:outerShdw blurRad="38100" dist="38100" dir="2700000" algn="tl">
                  <a:srgbClr val="000000"/>
                </a:outerShdw>
              </a:effectLst>
              <a:latin typeface="Arial Narrow" pitchFamily="34" charset="0"/>
              <a:ea typeface="+mn-ea"/>
              <a:cs typeface="Arial" pitchFamily="34" charset="0"/>
            </a:endParaRPr>
          </a:p>
        </p:txBody>
      </p:sp>
      <p:sp>
        <p:nvSpPr>
          <p:cNvPr id="3132" name="Text Box 60"/>
          <p:cNvSpPr txBox="1">
            <a:spLocks noChangeArrowheads="1"/>
          </p:cNvSpPr>
          <p:nvPr/>
        </p:nvSpPr>
        <p:spPr bwMode="auto">
          <a:xfrm>
            <a:off x="0" y="6019800"/>
            <a:ext cx="1828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n-US" sz="3600" b="1" dirty="0">
                <a:effectLst>
                  <a:outerShdw blurRad="38100" dist="38100" dir="2700000" algn="tl">
                    <a:srgbClr val="000000"/>
                  </a:outerShdw>
                </a:effectLst>
                <a:latin typeface="Arial Narrow" pitchFamily="34" charset="0"/>
                <a:ea typeface="+mn-ea"/>
                <a:cs typeface="Arial" pitchFamily="34" charset="0"/>
                <a:hlinkClick r:id="rId23" action="ppaction://hlinksldjump"/>
              </a:rPr>
              <a:t>$500</a:t>
            </a:r>
            <a:endParaRPr lang="en-US" sz="3600" b="1" dirty="0">
              <a:effectLst>
                <a:outerShdw blurRad="38100" dist="38100" dir="2700000" algn="tl">
                  <a:srgbClr val="000000"/>
                </a:outerShdw>
              </a:effectLst>
              <a:latin typeface="Arial Narrow" pitchFamily="34" charset="0"/>
              <a:ea typeface="+mn-ea"/>
              <a:cs typeface="Arial" pitchFamily="34" charset="0"/>
            </a:endParaRPr>
          </a:p>
        </p:txBody>
      </p:sp>
      <p:sp>
        <p:nvSpPr>
          <p:cNvPr id="3133" name="Text Box 61"/>
          <p:cNvSpPr txBox="1">
            <a:spLocks noChangeArrowheads="1"/>
          </p:cNvSpPr>
          <p:nvPr/>
        </p:nvSpPr>
        <p:spPr bwMode="auto">
          <a:xfrm>
            <a:off x="1905000" y="6019800"/>
            <a:ext cx="1828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n-US" sz="3600" b="1" dirty="0">
                <a:effectLst>
                  <a:outerShdw blurRad="38100" dist="38100" dir="2700000" algn="tl">
                    <a:srgbClr val="000000"/>
                  </a:outerShdw>
                </a:effectLst>
                <a:latin typeface="Arial Narrow" pitchFamily="34" charset="0"/>
                <a:ea typeface="+mn-ea"/>
                <a:cs typeface="Arial" pitchFamily="34" charset="0"/>
                <a:hlinkClick r:id="rId24" action="ppaction://hlinksldjump"/>
              </a:rPr>
              <a:t>$500</a:t>
            </a:r>
            <a:endParaRPr lang="en-US" sz="3600" b="1" dirty="0">
              <a:effectLst>
                <a:outerShdw blurRad="38100" dist="38100" dir="2700000" algn="tl">
                  <a:srgbClr val="000000"/>
                </a:outerShdw>
              </a:effectLst>
              <a:latin typeface="Arial Narrow" pitchFamily="34" charset="0"/>
              <a:ea typeface="+mn-ea"/>
              <a:cs typeface="Arial" pitchFamily="34" charset="0"/>
            </a:endParaRPr>
          </a:p>
        </p:txBody>
      </p:sp>
      <p:sp>
        <p:nvSpPr>
          <p:cNvPr id="3134" name="Text Box 62"/>
          <p:cNvSpPr txBox="1">
            <a:spLocks noChangeArrowheads="1"/>
          </p:cNvSpPr>
          <p:nvPr/>
        </p:nvSpPr>
        <p:spPr bwMode="auto">
          <a:xfrm>
            <a:off x="3733800" y="6019800"/>
            <a:ext cx="1828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n-US" sz="3600" b="1" dirty="0">
                <a:effectLst>
                  <a:outerShdw blurRad="38100" dist="38100" dir="2700000" algn="tl">
                    <a:srgbClr val="000000"/>
                  </a:outerShdw>
                </a:effectLst>
                <a:latin typeface="Arial Narrow" pitchFamily="34" charset="0"/>
                <a:ea typeface="+mn-ea"/>
                <a:cs typeface="Arial" pitchFamily="34" charset="0"/>
                <a:hlinkClick r:id="rId25" action="ppaction://hlinksldjump"/>
              </a:rPr>
              <a:t>$500</a:t>
            </a:r>
            <a:endParaRPr lang="en-US" sz="3600" b="1" dirty="0">
              <a:effectLst>
                <a:outerShdw blurRad="38100" dist="38100" dir="2700000" algn="tl">
                  <a:srgbClr val="000000"/>
                </a:outerShdw>
              </a:effectLst>
              <a:latin typeface="Arial Narrow" pitchFamily="34" charset="0"/>
              <a:ea typeface="+mn-ea"/>
              <a:cs typeface="Arial" pitchFamily="34" charset="0"/>
            </a:endParaRPr>
          </a:p>
        </p:txBody>
      </p:sp>
      <p:sp>
        <p:nvSpPr>
          <p:cNvPr id="3135" name="Text Box 63"/>
          <p:cNvSpPr txBox="1">
            <a:spLocks noChangeArrowheads="1"/>
          </p:cNvSpPr>
          <p:nvPr/>
        </p:nvSpPr>
        <p:spPr bwMode="auto">
          <a:xfrm>
            <a:off x="5486400" y="6019800"/>
            <a:ext cx="1828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n-US" sz="3600" b="1" dirty="0">
                <a:effectLst>
                  <a:outerShdw blurRad="38100" dist="38100" dir="2700000" algn="tl">
                    <a:srgbClr val="000000"/>
                  </a:outerShdw>
                </a:effectLst>
                <a:latin typeface="Arial Narrow" pitchFamily="34" charset="0"/>
                <a:ea typeface="+mn-ea"/>
                <a:cs typeface="Arial" pitchFamily="34" charset="0"/>
                <a:hlinkClick r:id="rId26" action="ppaction://hlinksldjump"/>
              </a:rPr>
              <a:t>$500</a:t>
            </a:r>
            <a:endParaRPr lang="en-US" sz="3600" b="1" dirty="0">
              <a:effectLst>
                <a:outerShdw blurRad="38100" dist="38100" dir="2700000" algn="tl">
                  <a:srgbClr val="000000"/>
                </a:outerShdw>
              </a:effectLst>
              <a:latin typeface="Arial Narrow" pitchFamily="34" charset="0"/>
              <a:ea typeface="+mn-ea"/>
              <a:cs typeface="Arial" pitchFamily="34" charset="0"/>
            </a:endParaRPr>
          </a:p>
        </p:txBody>
      </p:sp>
      <p:sp>
        <p:nvSpPr>
          <p:cNvPr id="3136" name="Text Box 64"/>
          <p:cNvSpPr txBox="1">
            <a:spLocks noChangeArrowheads="1"/>
          </p:cNvSpPr>
          <p:nvPr/>
        </p:nvSpPr>
        <p:spPr bwMode="auto">
          <a:xfrm>
            <a:off x="7315200" y="6019800"/>
            <a:ext cx="1828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n-US" sz="3600" b="1" dirty="0">
                <a:effectLst>
                  <a:outerShdw blurRad="38100" dist="38100" dir="2700000" algn="tl">
                    <a:srgbClr val="000000"/>
                  </a:outerShdw>
                </a:effectLst>
                <a:latin typeface="Arial Narrow" pitchFamily="34" charset="0"/>
                <a:ea typeface="+mn-ea"/>
                <a:cs typeface="Arial" pitchFamily="34" charset="0"/>
                <a:hlinkClick r:id="rId27" action="ppaction://hlinksldjump"/>
              </a:rPr>
              <a:t>$500</a:t>
            </a:r>
            <a:endParaRPr lang="en-US" sz="3600" b="1" dirty="0">
              <a:effectLst>
                <a:outerShdw blurRad="38100" dist="38100" dir="2700000" algn="tl">
                  <a:srgbClr val="000000"/>
                </a:outerShdw>
              </a:effectLst>
              <a:latin typeface="Arial Narrow" pitchFamily="34" charset="0"/>
              <a:ea typeface="+mn-ea"/>
              <a:cs typeface="Arial" pitchFamily="34" charset="0"/>
            </a:endParaRPr>
          </a:p>
        </p:txBody>
      </p:sp>
      <p:sp>
        <p:nvSpPr>
          <p:cNvPr id="10273" name="AutoShape 66">
            <a:hlinkClick r:id="rId28" action="ppaction://hlinksldjump" highlightClick="1"/>
          </p:cNvPr>
          <p:cNvSpPr>
            <a:spLocks noChangeArrowheads="1"/>
          </p:cNvSpPr>
          <p:nvPr/>
        </p:nvSpPr>
        <p:spPr bwMode="auto">
          <a:xfrm>
            <a:off x="8915400" y="6667500"/>
            <a:ext cx="228600" cy="190500"/>
          </a:xfrm>
          <a:prstGeom prst="actionButtonEnd">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charset="0"/>
              <a:ea typeface="ＭＳ Ｐゴシック" charset="0"/>
              <a:cs typeface="Arial"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136525" y="112713"/>
            <a:ext cx="611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r>
              <a:rPr lang="en-US" b="1" dirty="0">
                <a:solidFill>
                  <a:srgbClr val="3399FF"/>
                </a:solidFill>
                <a:effectLst>
                  <a:outerShdw blurRad="38100" dist="38100" dir="2700000" algn="tl">
                    <a:srgbClr val="000000"/>
                  </a:outerShdw>
                </a:effectLst>
                <a:latin typeface="Arial Narrow" pitchFamily="34" charset="0"/>
                <a:cs typeface="Arial" pitchFamily="34" charset="0"/>
              </a:rPr>
              <a:t>Overarching </a:t>
            </a:r>
            <a:r>
              <a:rPr lang="en-US" b="1" dirty="0" smtClean="0">
                <a:solidFill>
                  <a:srgbClr val="3399FF"/>
                </a:solidFill>
                <a:effectLst>
                  <a:outerShdw blurRad="38100" dist="38100" dir="2700000" algn="tl">
                    <a:srgbClr val="000000"/>
                  </a:outerShdw>
                </a:effectLst>
                <a:latin typeface="Arial Narrow" pitchFamily="34" charset="0"/>
                <a:cs typeface="Arial" pitchFamily="34" charset="0"/>
              </a:rPr>
              <a:t>Habits of Mind </a:t>
            </a:r>
            <a:r>
              <a:rPr lang="en-US" b="1" dirty="0">
                <a:solidFill>
                  <a:srgbClr val="3399FF"/>
                </a:solidFill>
                <a:effectLst>
                  <a:outerShdw blurRad="38100" dist="38100" dir="2700000" algn="tl">
                    <a:srgbClr val="000000"/>
                  </a:outerShdw>
                </a:effectLst>
                <a:latin typeface="Arial Narrow" pitchFamily="34" charset="0"/>
                <a:cs typeface="Arial" pitchFamily="34" charset="0"/>
              </a:rPr>
              <a:t>- $100</a:t>
            </a:r>
          </a:p>
        </p:txBody>
      </p:sp>
      <p:sp>
        <p:nvSpPr>
          <p:cNvPr id="11267" name="Text Box 3"/>
          <p:cNvSpPr txBox="1">
            <a:spLocks noChangeArrowheads="1"/>
          </p:cNvSpPr>
          <p:nvPr/>
        </p:nvSpPr>
        <p:spPr bwMode="auto">
          <a:xfrm>
            <a:off x="457200" y="9906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4000" dirty="0">
                <a:latin typeface="Arial Rounded MT Bold" pitchFamily="34" charset="0"/>
              </a:rPr>
              <a:t>This standard is all about developing the habit of using precise terminology and symbols within the world of mathematics.  There is a close relationship between accuracy of language and symbols and accuracy of mathematical reasoning.</a:t>
            </a:r>
          </a:p>
        </p:txBody>
      </p:sp>
      <p:sp>
        <p:nvSpPr>
          <p:cNvPr id="11268" name="AutoShape 4">
            <a:hlinkClick r:id="rId3" action="ppaction://hlinksldjump" highlightClick="1"/>
          </p:cNvPr>
          <p:cNvSpPr>
            <a:spLocks noChangeArrowheads="1"/>
          </p:cNvSpPr>
          <p:nvPr/>
        </p:nvSpPr>
        <p:spPr bwMode="auto">
          <a:xfrm>
            <a:off x="8077200" y="5943600"/>
            <a:ext cx="838200" cy="685800"/>
          </a:xfrm>
          <a:prstGeom prst="actionButtonHelp">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4101" name="time1691.wav"/>
          <p:cNvPicPr>
            <a:picLocks noRot="1" noChangeAspect="1" noChangeArrowheads="1"/>
          </p:cNvPicPr>
          <p:nvPr>
            <a:wavAudioFile r:embed="rId1" name="timesup.wav"/>
          </p:nvPr>
        </p:nvPicPr>
        <p:blipFill>
          <a:blip r:embed="rId4">
            <a:extLst>
              <a:ext uri="{28A0092B-C50C-407E-A947-70E740481C1C}">
                <a14:useLocalDpi xmlns:a14="http://schemas.microsoft.com/office/drawing/2010/main" val="0"/>
              </a:ext>
            </a:extLst>
          </a:blip>
          <a:srcRect/>
          <a:stretch>
            <a:fillRect/>
          </a:stretch>
        </p:blipFill>
        <p:spPr bwMode="auto">
          <a:xfrm>
            <a:off x="8610600" y="228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0" name="AutoShape 6">
            <a:hlinkClick r:id="rId5" action="ppaction://hlinksldjump" highlightClick="1"/>
          </p:cNvPr>
          <p:cNvSpPr>
            <a:spLocks noChangeArrowheads="1"/>
          </p:cNvSpPr>
          <p:nvPr/>
        </p:nvSpPr>
        <p:spPr bwMode="auto">
          <a:xfrm>
            <a:off x="228600" y="5943600"/>
            <a:ext cx="838200" cy="685800"/>
          </a:xfrm>
          <a:prstGeom prst="actionButtonReturn">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068372756"/>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8000"/>
                                  </p:stCondLst>
                                  <p:childTnLst>
                                    <p:cmd type="call" cmd="playFrom(0.0)">
                                      <p:cBhvr>
                                        <p:cTn id="6" dur="479" fill="hold"/>
                                        <p:tgtEl>
                                          <p:spTgt spid="410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Next" delay="0">
                      <p:tgtEl>
                        <p:sldTgt/>
                      </p:tgtEl>
                    </p:cond>
                    <p:cond evt="onPrev" delay="0">
                      <p:tgtEl>
                        <p:sldTgt/>
                      </p:tgtEl>
                    </p:cond>
                    <p:cond evt="onStopAudio" delay="0">
                      <p:tgtEl>
                        <p:sldTgt/>
                      </p:tgtEl>
                    </p:cond>
                  </p:endCondLst>
                </p:cTn>
                <p:tgtEl>
                  <p:spTgt spid="4101"/>
                </p:tgtEl>
              </p:cMediaNode>
            </p:audi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480</TotalTime>
  <Words>1677</Words>
  <Application>Microsoft Office PowerPoint</Application>
  <PresentationFormat>On-screen Show (4:3)</PresentationFormat>
  <Paragraphs>213</Paragraphs>
  <Slides>67</Slides>
  <Notes>2</Notes>
  <HiddenSlides>0</HiddenSlides>
  <MMClips>28</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67</vt:i4>
      </vt:variant>
    </vt:vector>
  </HeadingPairs>
  <TitlesOfParts>
    <vt:vector size="70" baseType="lpstr">
      <vt:lpstr>Office Theme</vt:lpstr>
      <vt:lpstr>Equation</vt:lpstr>
      <vt:lpstr>WordArt 3.2</vt:lpstr>
      <vt:lpstr>PowerPoint Presentation</vt:lpstr>
      <vt:lpstr>PowerPoint Presentation</vt:lpstr>
      <vt:lpstr>Overarching Habits of Mind</vt:lpstr>
      <vt:lpstr>Reasoning and Explaining</vt:lpstr>
      <vt:lpstr>Modeling and Using Tools</vt:lpstr>
      <vt:lpstr>Seeing Structure and Generalizing</vt:lpstr>
      <vt:lpstr>SMP 500</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END OF GAME</vt:lpstr>
      <vt:lpstr>PowerPoint Presentation</vt:lpstr>
      <vt:lpstr>PowerPoint Presentation</vt:lpstr>
      <vt:lpstr>JEOPARDY! Slide Show Notes</vt:lpstr>
      <vt:lpstr>Running the JEOPARDY!  Slide Show</vt:lpstr>
    </vt:vector>
  </TitlesOfParts>
  <Company>Educational Technology Network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JEOPARDY</dc:title>
  <dc:subject>Jeopardy Template</dc:subject>
  <dc:creator>Educational Technology Network</dc:creator>
  <cp:keywords>Jeopardy Powerpoint Template;Educational Technology</cp:keywords>
  <dc:description>www.edtechnetwork.com</dc:description>
  <cp:lastModifiedBy>Windows User</cp:lastModifiedBy>
  <cp:revision>76</cp:revision>
  <dcterms:created xsi:type="dcterms:W3CDTF">2009-08-07T00:02:41Z</dcterms:created>
  <dcterms:modified xsi:type="dcterms:W3CDTF">2012-12-07T01:09:59Z</dcterms:modified>
  <cp:category>Jeopardy Template</cp:category>
</cp:coreProperties>
</file>